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Montserrat"/>
      <p:regular r:id="rId61"/>
      <p:bold r:id="rId62"/>
      <p:italic r:id="rId63"/>
      <p:boldItalic r:id="rId64"/>
    </p:embeddedFont>
    <p:embeddedFont>
      <p:font typeface="Lato"/>
      <p:regular r:id="rId65"/>
      <p:bold r:id="rId66"/>
      <p:italic r:id="rId67"/>
      <p:boldItalic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6">
          <p15:clr>
            <a:srgbClr val="A4A3A4"/>
          </p15:clr>
        </p15:guide>
        <p15:guide id="2" pos="3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1F09B6-3E34-4D8A-AD24-DFDC16FC0B47}">
  <a:tblStyle styleId="{801F09B6-3E34-4D8A-AD24-DFDC16FC0B4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51F56DD-52E9-4CCF-B463-37F64F985B9F}"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6" orient="horz"/>
        <p:guide pos="31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fntdata"/><Relationship Id="rId61" Type="http://schemas.openxmlformats.org/officeDocument/2006/relationships/font" Target="fonts/Montserrat-regular.fntdata"/><Relationship Id="rId20" Type="http://schemas.openxmlformats.org/officeDocument/2006/relationships/slide" Target="slides/slide14.xml"/><Relationship Id="rId64" Type="http://schemas.openxmlformats.org/officeDocument/2006/relationships/font" Target="fonts/Montserrat-boldItalic.fntdata"/><Relationship Id="rId63" Type="http://schemas.openxmlformats.org/officeDocument/2006/relationships/font" Target="fonts/Montserrat-italic.fntdata"/><Relationship Id="rId22" Type="http://schemas.openxmlformats.org/officeDocument/2006/relationships/slide" Target="slides/slide16.xml"/><Relationship Id="rId66" Type="http://schemas.openxmlformats.org/officeDocument/2006/relationships/font" Target="fonts/Lato-bold.fntdata"/><Relationship Id="rId21" Type="http://schemas.openxmlformats.org/officeDocument/2006/relationships/slide" Target="slides/slide15.xml"/><Relationship Id="rId65" Type="http://schemas.openxmlformats.org/officeDocument/2006/relationships/font" Target="fonts/Lato-regular.fntdata"/><Relationship Id="rId24" Type="http://schemas.openxmlformats.org/officeDocument/2006/relationships/slide" Target="slides/slide18.xml"/><Relationship Id="rId68" Type="http://schemas.openxmlformats.org/officeDocument/2006/relationships/font" Target="fonts/Lato-boldItalic.fntdata"/><Relationship Id="rId23" Type="http://schemas.openxmlformats.org/officeDocument/2006/relationships/slide" Target="slides/slide17.xml"/><Relationship Id="rId67" Type="http://schemas.openxmlformats.org/officeDocument/2006/relationships/font" Target="fonts/La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aa3a2a3c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aa3a2a3c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e7138c81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e7138c811_0_167: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03540c65e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03540c65e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3540c65e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3540c65e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3540c65e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3540c65e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3540c65e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3540c65e5_0_8: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288129940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0288129940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Healthy Environment for All Act (HEAL Act) was passed by the Legislature in 2021. It is the first statewide law to create a coordinated and collaborative approach to environmental justice.</a:t>
            </a:r>
            <a:endParaRPr/>
          </a:p>
          <a:p>
            <a:pPr indent="0" lvl="0" marL="0" rtl="0" algn="l">
              <a:lnSpc>
                <a:spcPct val="115000"/>
              </a:lnSpc>
              <a:spcBef>
                <a:spcPts val="1200"/>
              </a:spcBef>
              <a:spcAft>
                <a:spcPts val="0"/>
              </a:spcAft>
              <a:buClr>
                <a:schemeClr val="dk1"/>
              </a:buClr>
              <a:buSzPts val="1100"/>
              <a:buFont typeface="Arial"/>
              <a:buNone/>
            </a:pPr>
            <a:r>
              <a:rPr lang="en"/>
              <a:t>This new law takes a historic step toward making environmental justice a priority and part of the mission of key state agencies. The law requires Ecology and the state departments of Agriculture, Commerce, Health, Natural Resources, Transportation, and the Puget Sound Partnership to identify and address environmental health disparities in overburdened communities and underserved populations. Agencies not covered by the law can choose to opt in. </a:t>
            </a:r>
            <a:endParaRPr/>
          </a:p>
          <a:p>
            <a:pPr indent="0" lvl="0" marL="0" rtl="0" algn="l">
              <a:lnSpc>
                <a:spcPct val="115000"/>
              </a:lnSpc>
              <a:spcBef>
                <a:spcPts val="1200"/>
              </a:spcBef>
              <a:spcAft>
                <a:spcPts val="0"/>
              </a:spcAft>
              <a:buClr>
                <a:schemeClr val="dk1"/>
              </a:buClr>
              <a:buSzPts val="1100"/>
              <a:buFont typeface="Arial"/>
              <a:buNone/>
            </a:pPr>
            <a:r>
              <a:rPr lang="en"/>
              <a:t>The purpose of this environmental justice law is to:</a:t>
            </a:r>
            <a:endParaRPr/>
          </a:p>
          <a:p>
            <a:pPr indent="-298450" lvl="0" marL="457200" rtl="0" algn="l">
              <a:lnSpc>
                <a:spcPct val="115000"/>
              </a:lnSpc>
              <a:spcBef>
                <a:spcPts val="1200"/>
              </a:spcBef>
              <a:spcAft>
                <a:spcPts val="0"/>
              </a:spcAft>
              <a:buClr>
                <a:schemeClr val="dk1"/>
              </a:buClr>
              <a:buSzPts val="1100"/>
              <a:buChar char="●"/>
            </a:pPr>
            <a:r>
              <a:rPr lang="en"/>
              <a:t>Ensure environmental reviews, funding decisions, and permitting decisions identify and address environmental health disparities.</a:t>
            </a:r>
            <a:endParaRPr/>
          </a:p>
          <a:p>
            <a:pPr indent="-298450" lvl="0" marL="457200" rtl="0" algn="l">
              <a:lnSpc>
                <a:spcPct val="115000"/>
              </a:lnSpc>
              <a:spcBef>
                <a:spcPts val="0"/>
              </a:spcBef>
              <a:spcAft>
                <a:spcPts val="0"/>
              </a:spcAft>
              <a:buClr>
                <a:schemeClr val="dk1"/>
              </a:buClr>
              <a:buSzPts val="1100"/>
              <a:buChar char="●"/>
            </a:pPr>
            <a:r>
              <a:rPr lang="en"/>
              <a:t>Reduce exposure to environmental hazards on tribal lands.</a:t>
            </a:r>
            <a:endParaRPr/>
          </a:p>
          <a:p>
            <a:pPr indent="-298450" lvl="0" marL="457200" rtl="0" algn="l">
              <a:lnSpc>
                <a:spcPct val="115000"/>
              </a:lnSpc>
              <a:spcBef>
                <a:spcPts val="0"/>
              </a:spcBef>
              <a:spcAft>
                <a:spcPts val="0"/>
              </a:spcAft>
              <a:buClr>
                <a:schemeClr val="dk1"/>
              </a:buClr>
              <a:buSzPts val="1100"/>
              <a:buChar char="●"/>
            </a:pPr>
            <a:r>
              <a:rPr lang="en"/>
              <a:t>Track and measure implementation of environmental justice in state agencies.</a:t>
            </a:r>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47278d4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047278d4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The Healthy Environment for All Act (HEAL Act) was passed by the Legislature in 2021. It is the first statewide law to create a coordinated and collaborative approach to environmental justice.</a:t>
            </a:r>
            <a:endParaRPr/>
          </a:p>
          <a:p>
            <a:pPr indent="0" lvl="0" marL="0" rtl="0" algn="l">
              <a:lnSpc>
                <a:spcPct val="115000"/>
              </a:lnSpc>
              <a:spcBef>
                <a:spcPts val="1200"/>
              </a:spcBef>
              <a:spcAft>
                <a:spcPts val="0"/>
              </a:spcAft>
              <a:buClr>
                <a:schemeClr val="dk1"/>
              </a:buClr>
              <a:buSzPts val="1100"/>
              <a:buFont typeface="Arial"/>
              <a:buNone/>
            </a:pPr>
            <a:r>
              <a:rPr lang="en"/>
              <a:t>This new law takes a historic step toward making environmental justice a priority and part of the mission of key state agencies. The law requires Ecology and the state departments of Agriculture, Commerce, Health, Natural Resources, Transportation, and the Puget Sound Partnership to identify and address environmental health disparities in overburdened communities and underserved populations. Agencies not covered by the law can choose to opt in. </a:t>
            </a:r>
            <a:endParaRPr/>
          </a:p>
          <a:p>
            <a:pPr indent="0" lvl="0" marL="0" rtl="0" algn="l">
              <a:lnSpc>
                <a:spcPct val="115000"/>
              </a:lnSpc>
              <a:spcBef>
                <a:spcPts val="1200"/>
              </a:spcBef>
              <a:spcAft>
                <a:spcPts val="0"/>
              </a:spcAft>
              <a:buClr>
                <a:schemeClr val="dk1"/>
              </a:buClr>
              <a:buSzPts val="1100"/>
              <a:buFont typeface="Arial"/>
              <a:buNone/>
            </a:pPr>
            <a:r>
              <a:rPr lang="en"/>
              <a:t>The purpose of this environmental justice law is to:</a:t>
            </a:r>
            <a:endParaRPr/>
          </a:p>
          <a:p>
            <a:pPr indent="-298450" lvl="0" marL="457200" rtl="0" algn="l">
              <a:lnSpc>
                <a:spcPct val="115000"/>
              </a:lnSpc>
              <a:spcBef>
                <a:spcPts val="1200"/>
              </a:spcBef>
              <a:spcAft>
                <a:spcPts val="0"/>
              </a:spcAft>
              <a:buClr>
                <a:schemeClr val="dk1"/>
              </a:buClr>
              <a:buSzPts val="1100"/>
              <a:buChar char="●"/>
            </a:pPr>
            <a:r>
              <a:rPr lang="en"/>
              <a:t>Ensure environmental reviews, funding decisions, and permitting decisions identify and address environmental health disparities.</a:t>
            </a:r>
            <a:endParaRPr/>
          </a:p>
          <a:p>
            <a:pPr indent="-298450" lvl="0" marL="457200" rtl="0" algn="l">
              <a:lnSpc>
                <a:spcPct val="115000"/>
              </a:lnSpc>
              <a:spcBef>
                <a:spcPts val="0"/>
              </a:spcBef>
              <a:spcAft>
                <a:spcPts val="0"/>
              </a:spcAft>
              <a:buClr>
                <a:schemeClr val="dk1"/>
              </a:buClr>
              <a:buSzPts val="1100"/>
              <a:buChar char="●"/>
            </a:pPr>
            <a:r>
              <a:rPr lang="en"/>
              <a:t>Reduce exposure to environmental hazards on tribal lands.</a:t>
            </a:r>
            <a:endParaRPr/>
          </a:p>
          <a:p>
            <a:pPr indent="-298450" lvl="0" marL="457200" rtl="0" algn="l">
              <a:lnSpc>
                <a:spcPct val="115000"/>
              </a:lnSpc>
              <a:spcBef>
                <a:spcPts val="0"/>
              </a:spcBef>
              <a:spcAft>
                <a:spcPts val="0"/>
              </a:spcAft>
              <a:buClr>
                <a:schemeClr val="dk1"/>
              </a:buClr>
              <a:buSzPts val="1100"/>
              <a:buChar char="●"/>
            </a:pPr>
            <a:r>
              <a:rPr lang="en"/>
              <a:t>Track and measure implementation of environmental justice in state agencies.</a:t>
            </a:r>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e9693cd5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fe9693cd5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01551cc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01551ccb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01551ccb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01551cc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a7e8106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3a7e8106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Sam</a:t>
            </a:r>
            <a:r>
              <a:rPr lang="en" sz="900">
                <a:solidFill>
                  <a:schemeClr val="dk1"/>
                </a:solidFill>
                <a:latin typeface="Open Sans"/>
                <a:ea typeface="Open Sans"/>
                <a:cs typeface="Open Sans"/>
                <a:sym typeface="Open Sans"/>
              </a:rPr>
              <a:t> will open the meeting with a welcome and pass to the Commissioners for brief remarks. Other legislators and members of Tribes who are in attendance will be acknowledged.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 SSG team will then introduce themselves. SSG will ask for participant intros in the chat.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28812994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28812994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28812994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28812994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28812994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28812994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2881299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0288129940_0_0: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028812994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0288129940_0_6: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e9693cd5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fe9693cd5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Open Sans"/>
                <a:ea typeface="Open Sans"/>
                <a:cs typeface="Open Sans"/>
                <a:sym typeface="Open Sans"/>
              </a:rPr>
              <a:t>Synergies</a:t>
            </a:r>
            <a:r>
              <a:rPr lang="en" sz="1000">
                <a:solidFill>
                  <a:schemeClr val="dk1"/>
                </a:solidFill>
                <a:latin typeface="Open Sans"/>
                <a:ea typeface="Open Sans"/>
                <a:cs typeface="Open Sans"/>
                <a:sym typeface="Open Sans"/>
              </a:rPr>
              <a:t>: Many low carbon actions have multiple socio-economic benefits, including transit, energy efficiency, and compact urban design. </a:t>
            </a:r>
            <a:endParaRPr i="1"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chemeClr val="dk1"/>
                </a:solidFill>
                <a:latin typeface="Open Sans"/>
                <a:ea typeface="Open Sans"/>
                <a:cs typeface="Open Sans"/>
                <a:sym typeface="Open Sans"/>
              </a:rPr>
              <a:t>Urgency</a:t>
            </a:r>
            <a:r>
              <a:rPr lang="en" sz="1000">
                <a:solidFill>
                  <a:schemeClr val="dk1"/>
                </a:solidFill>
                <a:latin typeface="Open Sans"/>
                <a:ea typeface="Open Sans"/>
                <a:cs typeface="Open Sans"/>
                <a:sym typeface="Open Sans"/>
              </a:rPr>
              <a:t>: Some actions are associated with a higher degree of urgency in order to avoid loss of inertia on action already taken, lock-in effects, irreversible outcomes, or deferred, costs that become elevated as a result of deferment . This may occur with road infrastructure decisions, major ecosystems displacement and urban form. Some low carbon actions require time to realize their effects, making immediate implementation paramount.</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chemeClr val="dk1"/>
                </a:solidFill>
                <a:latin typeface="Open Sans"/>
                <a:ea typeface="Open Sans"/>
                <a:cs typeface="Open Sans"/>
                <a:sym typeface="Open Sans"/>
              </a:rPr>
              <a:t>Costs</a:t>
            </a:r>
            <a:r>
              <a:rPr lang="en" sz="1000">
                <a:solidFill>
                  <a:schemeClr val="dk1"/>
                </a:solidFill>
                <a:latin typeface="Open Sans"/>
                <a:ea typeface="Open Sans"/>
                <a:cs typeface="Open Sans"/>
                <a:sym typeface="Open Sans"/>
              </a:rPr>
              <a:t>: The cost of early action is generally lower than later action, in particular because delayed action involves ongoing investments in infrastructure, activities, and utilities that are higher emitting than would be low carbon solutions. Examples include renewable energy infrastructure, transit, and energy efficiency.</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chemeClr val="dk1"/>
                </a:solidFill>
                <a:latin typeface="Open Sans"/>
                <a:ea typeface="Open Sans"/>
                <a:cs typeface="Open Sans"/>
                <a:sym typeface="Open Sans"/>
              </a:rPr>
              <a:t>Longevity</a:t>
            </a:r>
            <a:r>
              <a:rPr lang="en" sz="1000">
                <a:solidFill>
                  <a:schemeClr val="dk1"/>
                </a:solidFill>
                <a:latin typeface="Open Sans"/>
                <a:ea typeface="Open Sans"/>
                <a:cs typeface="Open Sans"/>
                <a:sym typeface="Open Sans"/>
              </a:rPr>
              <a:t>: Related to urgency, the longevity of investment decisions locks society into their effects for decades, if not centuries.</a:t>
            </a:r>
            <a:endParaRPr sz="10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 sz="1000">
                <a:solidFill>
                  <a:schemeClr val="dk1"/>
                </a:solidFill>
                <a:latin typeface="Open Sans"/>
                <a:ea typeface="Open Sans"/>
                <a:cs typeface="Open Sans"/>
                <a:sym typeface="Open Sans"/>
              </a:rPr>
              <a:t>Distribution effects</a:t>
            </a:r>
            <a:r>
              <a:rPr lang="en" sz="1000">
                <a:solidFill>
                  <a:schemeClr val="dk1"/>
                </a:solidFill>
                <a:latin typeface="Open Sans"/>
                <a:ea typeface="Open Sans"/>
                <a:cs typeface="Open Sans"/>
                <a:sym typeface="Open Sans"/>
              </a:rPr>
              <a:t>: Low carbon actions have different impacts on different subsets of the population, including income levels, generations (including future generations) and ethnicities. </a:t>
            </a:r>
            <a:endParaRPr b="1"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900">
              <a:solidFill>
                <a:schemeClr val="dk1"/>
              </a:solidFill>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fe9693cd5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fe9693cd5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e9693cd5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fe9693cd5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e9693cd5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fe9693cd5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fe9693cd51_0_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fe9693cd5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a7e8106f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a7e8106f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e9693cd51_0_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fe9693cd5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fe9693cd51_0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fe9693cd5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e9693cd51_0_1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fe9693cd5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01551ccb6_0_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001551ccb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288129940_0_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02881299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03540c65e5_0_1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03540c65e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e7138c81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fe7138c81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fe9693cd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fe9693cd51_0_1: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bb6b69f85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bb6b69f857_1_22: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c61488e3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c61488e3e9_0_12: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a7e8106f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a7e8106f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0288129940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0288129940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0288129940_5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0288129940_5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0288129940_5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0288129940_5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0288129940_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0288129940_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0288129940_5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0288129940_5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288129940_5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0288129940_5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0288129940_5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0288129940_5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0288129940_5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0288129940_5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0288129940_5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0288129940_5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0288129940_5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0288129940_5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76ffa25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76ffa2580_1_0: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3540c65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03540c65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bce165912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bce165912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bce165912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bce165912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bce165912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bce165912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bce165912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bce165912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a7e8106f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a7e8106f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a7e8106f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a7e8106f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a7e8106f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a7e8106f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 according to BAP, there would be this must NG demand left in the system - need to provide in alt fuels, or decrease NG </a:t>
            </a:r>
            <a:r>
              <a:rPr lang="en"/>
              <a:t>demand - that’s going to vary scenario to scenario</a:t>
            </a:r>
            <a:endParaRPr/>
          </a:p>
          <a:p>
            <a:pPr indent="0" lvl="0" marL="0" rtl="0" algn="l">
              <a:spcBef>
                <a:spcPts val="0"/>
              </a:spcBef>
              <a:spcAft>
                <a:spcPts val="0"/>
              </a:spcAft>
              <a:buNone/>
            </a:pPr>
            <a:r>
              <a:rPr lang="en"/>
              <a:t>II - Set up </a:t>
            </a:r>
            <a:r>
              <a:rPr lang="en"/>
              <a:t>what</a:t>
            </a:r>
            <a:r>
              <a:rPr lang="en"/>
              <a:t> electricity demand looks like in BAP, or decarb scenarios - this is the </a:t>
            </a:r>
            <a:r>
              <a:rPr lang="en"/>
              <a:t>demand</a:t>
            </a:r>
            <a:r>
              <a:rPr lang="en"/>
              <a:t> that you have to meet</a:t>
            </a:r>
            <a:endParaRPr/>
          </a:p>
          <a:p>
            <a:pPr indent="0" lvl="0" marL="0" rtl="0" algn="l">
              <a:spcBef>
                <a:spcPts val="0"/>
              </a:spcBef>
              <a:spcAft>
                <a:spcPts val="0"/>
              </a:spcAft>
              <a:buNone/>
            </a:pPr>
            <a:r>
              <a:rPr lang="en"/>
              <a:t>III - Use Power council results that were found to be reliable and comprehensive and see how our </a:t>
            </a:r>
            <a:r>
              <a:rPr lang="en"/>
              <a:t>projected</a:t>
            </a:r>
            <a:r>
              <a:rPr lang="en"/>
              <a:t> demand fits within their projections, any gaps are the needs for electric power</a:t>
            </a:r>
            <a:endParaRPr/>
          </a:p>
          <a:p>
            <a:pPr indent="0" lvl="0" marL="0" rtl="0" algn="l">
              <a:spcBef>
                <a:spcPts val="0"/>
              </a:spcBef>
              <a:spcAft>
                <a:spcPts val="0"/>
              </a:spcAft>
              <a:buNone/>
            </a:pPr>
            <a:r>
              <a:rPr lang="en"/>
              <a:t>IV - rolled into power council results; trade between Balancing Authorities will show what it looks like in 2019; then we can do a similar analysis into the future to what it could look like under decarb scenarios</a:t>
            </a:r>
            <a:endParaRPr/>
          </a:p>
          <a:p>
            <a:pPr indent="0" lvl="0" marL="0" rtl="0" algn="l">
              <a:spcBef>
                <a:spcPts val="0"/>
              </a:spcBef>
              <a:spcAft>
                <a:spcPts val="0"/>
              </a:spcAft>
              <a:buNone/>
            </a:pPr>
            <a:r>
              <a:rPr lang="en"/>
              <a:t>V - VII - this is part of our decarb scenario - framing; also </a:t>
            </a:r>
            <a:endParaRPr/>
          </a:p>
          <a:p>
            <a:pPr indent="0" lvl="0" marL="0" rtl="0" algn="l">
              <a:spcBef>
                <a:spcPts val="0"/>
              </a:spcBef>
              <a:spcAft>
                <a:spcPts val="0"/>
              </a:spcAft>
              <a:buNone/>
            </a:pPr>
            <a:r>
              <a:rPr lang="en"/>
              <a:t>VII - working with the Regulatory Assistance Project and identifying best practices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a7e8106f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a7e8106f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pp.leg.wa.gov/RCW/default.aspx?cite=70A.02&amp;full=true#70A.02.01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app.leg.wa.gov/RCW/default.aspx?cite=70A.02&amp;full=true#70A.02.0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miro.com/app/board/uXjVPuN9IpA=/?moveToWidget=3458764544377948079&amp;cot=14"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pps.leg.wa.gov/WAC/default.aspx?cite=480-109-06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uscode.house.gov/view.xhtml?req=%28title:18%20section:1151%20edition:prelim%29" TargetMode="External"/><Relationship Id="rId4" Type="http://schemas.openxmlformats.org/officeDocument/2006/relationships/hyperlink" Target="https://doh.wa.gov/data-and-statistical-reports/washington-tracking-network-wtn/washington-environmental-health-disparities-map" TargetMode="External"/><Relationship Id="rId5" Type="http://schemas.openxmlformats.org/officeDocument/2006/relationships/hyperlink" Target="https://doh.wa.gov/data-statistical-reports/washington-tracking-network-wtn/climate-projections/clean-energy-transformation-act/ceta-utility-instruc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pps.leg.wa.gov/rcw/default.aspx?cite=19.405.02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app.leg.wa.gov/RCW/default.aspx?cite=70A.02.01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google.com/document/d/1ofI8dbVaKr8s9xrQwhqRWJcfiQnidKMrFhbBQMaRgZA/edit#heading=h.q31ht6mf7b5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14.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42058" y="51915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solidFill>
                  <a:schemeClr val="lt1"/>
                </a:solidFill>
                <a:latin typeface="Montserrat"/>
                <a:ea typeface="Montserrat"/>
                <a:cs typeface="Montserrat"/>
                <a:sym typeface="Montserrat"/>
              </a:rPr>
              <a:t>Washington Energy Decarbonization Examination</a:t>
            </a:r>
            <a:endParaRPr sz="3300">
              <a:solidFill>
                <a:schemeClr val="lt1"/>
              </a:solidFill>
              <a:latin typeface="Montserrat"/>
              <a:ea typeface="Montserrat"/>
              <a:cs typeface="Montserrat"/>
              <a:sym typeface="Montserrat"/>
            </a:endParaRPr>
          </a:p>
        </p:txBody>
      </p:sp>
      <p:sp>
        <p:nvSpPr>
          <p:cNvPr id="55" name="Google Shape;55;p13"/>
          <p:cNvSpPr txBox="1"/>
          <p:nvPr>
            <p:ph idx="1" type="subTitle"/>
          </p:nvPr>
        </p:nvSpPr>
        <p:spPr>
          <a:xfrm>
            <a:off x="542050" y="2605850"/>
            <a:ext cx="7113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B1DC"/>
                </a:solidFill>
                <a:latin typeface="Lato"/>
                <a:ea typeface="Lato"/>
                <a:cs typeface="Lato"/>
                <a:sym typeface="Lato"/>
              </a:rPr>
              <a:t>Public Technical</a:t>
            </a:r>
            <a:r>
              <a:rPr lang="en">
                <a:solidFill>
                  <a:srgbClr val="17B1DC"/>
                </a:solidFill>
                <a:latin typeface="Lato"/>
                <a:ea typeface="Lato"/>
                <a:cs typeface="Lato"/>
                <a:sym typeface="Lato"/>
              </a:rPr>
              <a:t> Meeting 4</a:t>
            </a:r>
            <a:endParaRPr>
              <a:solidFill>
                <a:srgbClr val="17B1DC"/>
              </a:solidFill>
              <a:latin typeface="Lato"/>
              <a:ea typeface="Lato"/>
              <a:cs typeface="Lato"/>
              <a:sym typeface="Lato"/>
            </a:endParaRPr>
          </a:p>
        </p:txBody>
      </p:sp>
      <p:pic>
        <p:nvPicPr>
          <p:cNvPr id="56" name="Google Shape;56;p13"/>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110" name="Shape 110"/>
        <p:cNvGrpSpPr/>
        <p:nvPr/>
      </p:nvGrpSpPr>
      <p:grpSpPr>
        <a:xfrm>
          <a:off x="0" y="0"/>
          <a:ext cx="0" cy="0"/>
          <a:chOff x="0" y="0"/>
          <a:chExt cx="0" cy="0"/>
        </a:xfrm>
      </p:grpSpPr>
      <p:sp>
        <p:nvSpPr>
          <p:cNvPr id="111" name="Google Shape;111;p22"/>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Scenarios</a:t>
            </a:r>
            <a:endParaRPr sz="3800">
              <a:solidFill>
                <a:schemeClr val="lt1"/>
              </a:solidFill>
              <a:latin typeface="Open Sans Light"/>
              <a:ea typeface="Open Sans Light"/>
              <a:cs typeface="Open Sans Light"/>
              <a:sym typeface="Open Sans Light"/>
            </a:endParaRPr>
          </a:p>
        </p:txBody>
      </p:sp>
      <p:sp>
        <p:nvSpPr>
          <p:cNvPr id="112" name="Google Shape;11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3" name="Google Shape;113;p22"/>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23"/>
          <p:cNvGraphicFramePr/>
          <p:nvPr/>
        </p:nvGraphicFramePr>
        <p:xfrm>
          <a:off x="1413225" y="1217538"/>
          <a:ext cx="3000000" cy="3000000"/>
        </p:xfrm>
        <a:graphic>
          <a:graphicData uri="http://schemas.openxmlformats.org/drawingml/2006/table">
            <a:tbl>
              <a:tblPr>
                <a:noFill/>
                <a:tableStyleId>{801F09B6-3E34-4D8A-AD24-DFDC16FC0B47}</a:tableStyleId>
              </a:tblPr>
              <a:tblGrid>
                <a:gridCol w="2996150"/>
                <a:gridCol w="3154575"/>
              </a:tblGrid>
              <a:tr h="538875">
                <a:tc gridSpan="2">
                  <a:txBody>
                    <a:bodyPr/>
                    <a:lstStyle/>
                    <a:p>
                      <a:pPr indent="0" lvl="0" marL="0" rtl="0" algn="ctr">
                        <a:lnSpc>
                          <a:spcPct val="115000"/>
                        </a:lnSpc>
                        <a:spcBef>
                          <a:spcPts val="0"/>
                        </a:spcBef>
                        <a:spcAft>
                          <a:spcPts val="0"/>
                        </a:spcAft>
                        <a:buNone/>
                      </a:pPr>
                      <a:r>
                        <a:rPr b="1" lang="en" sz="1800">
                          <a:solidFill>
                            <a:srgbClr val="FFFFFF"/>
                          </a:solidFill>
                          <a:latin typeface="Open Sans"/>
                          <a:ea typeface="Open Sans"/>
                          <a:cs typeface="Open Sans"/>
                          <a:sym typeface="Open Sans"/>
                        </a:rPr>
                        <a:t>Energy Reduction</a:t>
                      </a:r>
                      <a:endParaRPr b="1" sz="1800">
                        <a:solidFill>
                          <a:srgbClr val="FFFFFF"/>
                        </a:solidFill>
                        <a:latin typeface="Open Sans"/>
                        <a:ea typeface="Open Sans"/>
                        <a:cs typeface="Open Sans"/>
                        <a:sym typeface="Open Sans"/>
                      </a:endParaRPr>
                    </a:p>
                  </a:txBody>
                  <a:tcPr marT="19050" marB="19050" marR="28575" marL="28575" anchor="ctr">
                    <a:solidFill>
                      <a:srgbClr val="17B1DC"/>
                    </a:solidFill>
                  </a:tcPr>
                </a:tc>
                <a:tc hMerge="1"/>
              </a:tr>
              <a:tr h="428725">
                <a:tc>
                  <a:txBody>
                    <a:bodyPr/>
                    <a:lstStyle/>
                    <a:p>
                      <a:pPr indent="0" lvl="0" marL="0" rtl="0" algn="ctr">
                        <a:lnSpc>
                          <a:spcPct val="115000"/>
                        </a:lnSpc>
                        <a:spcBef>
                          <a:spcPts val="0"/>
                        </a:spcBef>
                        <a:spcAft>
                          <a:spcPts val="0"/>
                        </a:spcAft>
                        <a:buNone/>
                      </a:pPr>
                      <a:r>
                        <a:rPr lang="en" sz="1300">
                          <a:solidFill>
                            <a:schemeClr val="dk1"/>
                          </a:solidFill>
                          <a:latin typeface="Open Sans"/>
                          <a:ea typeface="Open Sans"/>
                          <a:cs typeface="Open Sans"/>
                          <a:sym typeface="Open Sans"/>
                        </a:rPr>
                        <a:t>Maximum mode shifting</a:t>
                      </a:r>
                      <a:endParaRPr sz="1300">
                        <a:latin typeface="Open Sans"/>
                        <a:ea typeface="Open Sans"/>
                        <a:cs typeface="Open Sans"/>
                        <a:sym typeface="Open Sans"/>
                      </a:endParaRPr>
                    </a:p>
                  </a:txBody>
                  <a:tcPr marT="19050" marB="19050" marR="28575" marL="28575"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Shift to higher density residences in urban zones</a:t>
                      </a:r>
                      <a:endParaRPr sz="1300">
                        <a:latin typeface="Open Sans"/>
                        <a:ea typeface="Open Sans"/>
                        <a:cs typeface="Open Sans"/>
                        <a:sym typeface="Open Sans"/>
                      </a:endParaRPr>
                    </a:p>
                  </a:txBody>
                  <a:tcPr marT="19050" marB="19050" marR="28575" marL="28575" anchor="ctr">
                    <a:lnB cap="flat" cmpd="sng" w="9525">
                      <a:solidFill>
                        <a:srgbClr val="000000"/>
                      </a:solidFill>
                      <a:prstDash val="solid"/>
                      <a:round/>
                      <a:headEnd len="sm" w="sm" type="none"/>
                      <a:tailEnd len="sm" w="sm" type="none"/>
                    </a:lnB>
                  </a:tcPr>
                </a:tc>
              </a:tr>
              <a:tr h="683625">
                <a:tc>
                  <a:txBody>
                    <a:bodyPr/>
                    <a:lstStyle/>
                    <a:p>
                      <a:pPr indent="0" lvl="0" marL="0" rtl="0" algn="ctr">
                        <a:lnSpc>
                          <a:spcPct val="115000"/>
                        </a:lnSpc>
                        <a:spcBef>
                          <a:spcPts val="0"/>
                        </a:spcBef>
                        <a:spcAft>
                          <a:spcPts val="0"/>
                        </a:spcAft>
                        <a:buNone/>
                      </a:pPr>
                      <a:r>
                        <a:rPr lang="en" sz="1300">
                          <a:solidFill>
                            <a:schemeClr val="dk1"/>
                          </a:solidFill>
                          <a:latin typeface="Open Sans"/>
                          <a:ea typeface="Open Sans"/>
                          <a:cs typeface="Open Sans"/>
                          <a:sym typeface="Open Sans"/>
                        </a:rPr>
                        <a:t>Deep retrofits in the building stock</a:t>
                      </a:r>
                      <a:endParaRPr sz="1300">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Efficiency improvements in industry</a:t>
                      </a:r>
                      <a:endParaRPr sz="13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83625">
                <a:tc>
                  <a:txBody>
                    <a:bodyPr/>
                    <a:lstStyle/>
                    <a:p>
                      <a:pPr indent="0" lvl="0" marL="0" rtl="0" algn="ctr">
                        <a:lnSpc>
                          <a:spcPct val="115000"/>
                        </a:lnSpc>
                        <a:spcBef>
                          <a:spcPts val="0"/>
                        </a:spcBef>
                        <a:spcAft>
                          <a:spcPts val="0"/>
                        </a:spcAft>
                        <a:buNone/>
                      </a:pPr>
                      <a:r>
                        <a:rPr lang="en" sz="1300">
                          <a:solidFill>
                            <a:schemeClr val="dk1"/>
                          </a:solidFill>
                          <a:latin typeface="Open Sans"/>
                          <a:ea typeface="Open Sans"/>
                          <a:cs typeface="Open Sans"/>
                          <a:sym typeface="Open Sans"/>
                        </a:rPr>
                        <a:t>Efficiency improvements in the building stock</a:t>
                      </a:r>
                      <a:endParaRPr sz="1300">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19" name="Google Shape;119;p23"/>
          <p:cNvSpPr txBox="1"/>
          <p:nvPr>
            <p:ph type="title"/>
          </p:nvPr>
        </p:nvSpPr>
        <p:spPr>
          <a:xfrm>
            <a:off x="311700" y="2920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Common Actions</a:t>
            </a:r>
            <a:endParaRPr>
              <a:solidFill>
                <a:srgbClr val="1B65AC"/>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aphicFrame>
        <p:nvGraphicFramePr>
          <p:cNvPr id="124" name="Google Shape;124;p24"/>
          <p:cNvGraphicFramePr/>
          <p:nvPr/>
        </p:nvGraphicFramePr>
        <p:xfrm>
          <a:off x="594600" y="984513"/>
          <a:ext cx="3000000" cy="3000000"/>
        </p:xfrm>
        <a:graphic>
          <a:graphicData uri="http://schemas.openxmlformats.org/drawingml/2006/table">
            <a:tbl>
              <a:tblPr>
                <a:noFill/>
                <a:tableStyleId>{801F09B6-3E34-4D8A-AD24-DFDC16FC0B47}</a:tableStyleId>
              </a:tblPr>
              <a:tblGrid>
                <a:gridCol w="2690300"/>
                <a:gridCol w="2690300"/>
                <a:gridCol w="2690300"/>
              </a:tblGrid>
              <a:tr h="845850">
                <a:tc>
                  <a:txBody>
                    <a:bodyPr/>
                    <a:lstStyle/>
                    <a:p>
                      <a:pPr indent="0" lvl="0" marL="0" rtl="0" algn="ctr">
                        <a:lnSpc>
                          <a:spcPct val="115000"/>
                        </a:lnSpc>
                        <a:spcBef>
                          <a:spcPts val="0"/>
                        </a:spcBef>
                        <a:spcAft>
                          <a:spcPts val="0"/>
                        </a:spcAft>
                        <a:buNone/>
                      </a:pPr>
                      <a:r>
                        <a:rPr b="1" lang="en" sz="1800">
                          <a:solidFill>
                            <a:srgbClr val="FFFFFF"/>
                          </a:solidFill>
                          <a:latin typeface="Open Sans"/>
                          <a:ea typeface="Open Sans"/>
                          <a:cs typeface="Open Sans"/>
                          <a:sym typeface="Open Sans"/>
                        </a:rPr>
                        <a:t>Electrification</a:t>
                      </a:r>
                      <a:endParaRPr b="1" sz="1800">
                        <a:solidFill>
                          <a:srgbClr val="FFFFFF"/>
                        </a:solidFill>
                        <a:latin typeface="Open Sans"/>
                        <a:ea typeface="Open Sans"/>
                        <a:cs typeface="Open Sans"/>
                        <a:sym typeface="Open Sans"/>
                      </a:endParaRPr>
                    </a:p>
                  </a:txBody>
                  <a:tcPr marT="19050" marB="19050" marR="28575" marL="28575" anchor="ctr">
                    <a:solidFill>
                      <a:srgbClr val="17B1DC"/>
                    </a:solidFill>
                  </a:tcPr>
                </a:tc>
                <a:tc>
                  <a:txBody>
                    <a:bodyPr/>
                    <a:lstStyle/>
                    <a:p>
                      <a:pPr indent="0" lvl="0" marL="0" rtl="0" algn="ctr">
                        <a:lnSpc>
                          <a:spcPct val="115000"/>
                        </a:lnSpc>
                        <a:spcBef>
                          <a:spcPts val="0"/>
                        </a:spcBef>
                        <a:spcAft>
                          <a:spcPts val="0"/>
                        </a:spcAft>
                        <a:buNone/>
                      </a:pPr>
                      <a:r>
                        <a:rPr b="1" lang="en" sz="1800">
                          <a:solidFill>
                            <a:srgbClr val="FFFFFF"/>
                          </a:solidFill>
                          <a:latin typeface="Open Sans"/>
                          <a:ea typeface="Open Sans"/>
                          <a:cs typeface="Open Sans"/>
                          <a:sym typeface="Open Sans"/>
                        </a:rPr>
                        <a:t>Alternative Fuels</a:t>
                      </a:r>
                      <a:endParaRPr b="1" sz="1800">
                        <a:solidFill>
                          <a:srgbClr val="FFFFFF"/>
                        </a:solidFill>
                        <a:latin typeface="Open Sans"/>
                        <a:ea typeface="Open Sans"/>
                        <a:cs typeface="Open Sans"/>
                        <a:sym typeface="Open Sans"/>
                      </a:endParaRPr>
                    </a:p>
                  </a:txBody>
                  <a:tcPr marT="19050" marB="19050" marR="28575" marL="28575" anchor="ctr">
                    <a:solidFill>
                      <a:srgbClr val="17B1DC"/>
                    </a:solidFill>
                  </a:tcPr>
                </a:tc>
                <a:tc>
                  <a:txBody>
                    <a:bodyPr/>
                    <a:lstStyle/>
                    <a:p>
                      <a:pPr indent="0" lvl="0" marL="0" rtl="0" algn="ctr">
                        <a:lnSpc>
                          <a:spcPct val="115000"/>
                        </a:lnSpc>
                        <a:spcBef>
                          <a:spcPts val="0"/>
                        </a:spcBef>
                        <a:spcAft>
                          <a:spcPts val="0"/>
                        </a:spcAft>
                        <a:buNone/>
                      </a:pPr>
                      <a:r>
                        <a:rPr b="1" lang="en" sz="1800">
                          <a:solidFill>
                            <a:srgbClr val="FFFFFF"/>
                          </a:solidFill>
                          <a:latin typeface="Open Sans"/>
                          <a:ea typeface="Open Sans"/>
                          <a:cs typeface="Open Sans"/>
                          <a:sym typeface="Open Sans"/>
                        </a:rPr>
                        <a:t>Hybrid</a:t>
                      </a:r>
                      <a:endParaRPr b="1" sz="1800">
                        <a:solidFill>
                          <a:srgbClr val="FFFFFF"/>
                        </a:solidFill>
                        <a:latin typeface="Open Sans"/>
                        <a:ea typeface="Open Sans"/>
                        <a:cs typeface="Open Sans"/>
                        <a:sym typeface="Open Sans"/>
                      </a:endParaRPr>
                    </a:p>
                  </a:txBody>
                  <a:tcPr marT="19050" marB="19050" marR="28575" marL="28575" anchor="ctr">
                    <a:solidFill>
                      <a:srgbClr val="17B1DC"/>
                    </a:solidFill>
                  </a:tcPr>
                </a:tc>
              </a:tr>
              <a:tr h="428725">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Rapid electrification of existing residential and commercial heating systems</a:t>
                      </a:r>
                      <a:endParaRPr sz="1200">
                        <a:latin typeface="Open Sans"/>
                        <a:ea typeface="Open Sans"/>
                        <a:cs typeface="Open Sans"/>
                        <a:sym typeface="Open Sans"/>
                      </a:endParaRPr>
                    </a:p>
                  </a:txBody>
                  <a:tcPr marT="19050" marB="19050" marR="28575" marL="28575"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Existing residential and commercial natural gas heating systems replaced by natural gas heat pumps</a:t>
                      </a:r>
                      <a:endParaRPr sz="1200">
                        <a:latin typeface="Open Sans"/>
                        <a:ea typeface="Open Sans"/>
                        <a:cs typeface="Open Sans"/>
                        <a:sym typeface="Open Sans"/>
                      </a:endParaRPr>
                    </a:p>
                  </a:txBody>
                  <a:tcPr marT="19050" marB="19050" marR="28575" marL="28575">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Rapid electrification of existing residential and commercial heating systems</a:t>
                      </a:r>
                      <a:endParaRPr sz="1200">
                        <a:latin typeface="Open Sans"/>
                        <a:ea typeface="Open Sans"/>
                        <a:cs typeface="Open Sans"/>
                        <a:sym typeface="Open Sans"/>
                      </a:endParaRPr>
                    </a:p>
                  </a:txBody>
                  <a:tcPr marT="19050" marB="19050" marR="28575" marL="28575">
                    <a:lnB cap="flat" cmpd="sng" w="9525">
                      <a:solidFill>
                        <a:srgbClr val="000000"/>
                      </a:solidFill>
                      <a:prstDash val="solid"/>
                      <a:round/>
                      <a:headEnd len="sm" w="sm" type="none"/>
                      <a:tailEnd len="sm" w="sm" type="none"/>
                    </a:lnB>
                  </a:tcPr>
                </a:tc>
              </a:tr>
              <a:tr h="445425">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Deployment of decentralized solar PV and storage </a:t>
                      </a:r>
                      <a:endParaRPr sz="12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1"/>
                          </a:solidFill>
                          <a:latin typeface="Open Sans"/>
                          <a:ea typeface="Open Sans"/>
                          <a:cs typeface="Open Sans"/>
                          <a:sym typeface="Open Sans"/>
                        </a:rPr>
                        <a:t>Adoption of hydrogen into residential homes</a:t>
                      </a:r>
                      <a:endParaRPr sz="1200">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Deployment of decentralized solar PV and storage </a:t>
                      </a:r>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4825">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Increased electrification of commercial transportation </a:t>
                      </a:r>
                      <a:endParaRPr sz="12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CRNG used in a greater share of commercial transportation</a:t>
                      </a:r>
                      <a:endParaRPr sz="1200">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Electrification, clean hydrogen and CRNG in commercial transportation</a:t>
                      </a:r>
                      <a:endParaRPr sz="1200">
                        <a:solidFill>
                          <a:schemeClr val="dk1"/>
                        </a:solidFill>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1875">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Electrification of some industrial processes</a:t>
                      </a:r>
                      <a:endParaRPr sz="12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Industrial processes use clean hydrogen, RNG and other fuels</a:t>
                      </a:r>
                      <a:endParaRPr sz="1200">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Industrial processes use clean hydrogen, RNG and other fuels</a:t>
                      </a:r>
                      <a:endParaRPr sz="1200">
                        <a:solidFill>
                          <a:schemeClr val="dk1"/>
                        </a:solidFill>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1875">
                <a:tc>
                  <a:txBody>
                    <a:bodyPr/>
                    <a:lstStyle/>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RNG in the natural gas grid</a:t>
                      </a:r>
                      <a:endParaRPr sz="1200">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RNG in the natural gas grid</a:t>
                      </a:r>
                      <a:endParaRPr sz="1200">
                        <a:solidFill>
                          <a:schemeClr val="dk1"/>
                        </a:solidFill>
                        <a:latin typeface="Open Sans"/>
                        <a:ea typeface="Open Sans"/>
                        <a:cs typeface="Open Sans"/>
                        <a:sym typeface="Open Sans"/>
                      </a:endParaRPr>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5" name="Google Shape;125;p24"/>
          <p:cNvSpPr txBox="1"/>
          <p:nvPr>
            <p:ph type="title"/>
          </p:nvPr>
        </p:nvSpPr>
        <p:spPr>
          <a:xfrm>
            <a:off x="311700" y="2278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Low-Carbon Scenarios </a:t>
            </a:r>
            <a:endParaRPr>
              <a:solidFill>
                <a:srgbClr val="1B65AC"/>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5"/>
          <p:cNvGraphicFramePr/>
          <p:nvPr/>
        </p:nvGraphicFramePr>
        <p:xfrm>
          <a:off x="1251825" y="1205338"/>
          <a:ext cx="3000000" cy="3000000"/>
        </p:xfrm>
        <a:graphic>
          <a:graphicData uri="http://schemas.openxmlformats.org/drawingml/2006/table">
            <a:tbl>
              <a:tblPr>
                <a:noFill/>
                <a:tableStyleId>{801F09B6-3E34-4D8A-AD24-DFDC16FC0B47}</a:tableStyleId>
              </a:tblPr>
              <a:tblGrid>
                <a:gridCol w="3320175"/>
                <a:gridCol w="3320175"/>
              </a:tblGrid>
              <a:tr h="531950">
                <a:tc>
                  <a:txBody>
                    <a:bodyPr/>
                    <a:lstStyle/>
                    <a:p>
                      <a:pPr indent="0" lvl="0" marL="0" rtl="0" algn="ctr">
                        <a:lnSpc>
                          <a:spcPct val="115000"/>
                        </a:lnSpc>
                        <a:spcBef>
                          <a:spcPts val="0"/>
                        </a:spcBef>
                        <a:spcAft>
                          <a:spcPts val="0"/>
                        </a:spcAft>
                        <a:buNone/>
                      </a:pPr>
                      <a:r>
                        <a:rPr b="1" lang="en" sz="1600">
                          <a:solidFill>
                            <a:srgbClr val="FFFFFF"/>
                          </a:solidFill>
                          <a:latin typeface="Open Sans"/>
                          <a:ea typeface="Open Sans"/>
                          <a:cs typeface="Open Sans"/>
                          <a:sym typeface="Open Sans"/>
                        </a:rPr>
                        <a:t>Scenario 1 </a:t>
                      </a:r>
                      <a:br>
                        <a:rPr b="1" lang="en" sz="1600">
                          <a:solidFill>
                            <a:srgbClr val="FFFFFF"/>
                          </a:solidFill>
                          <a:latin typeface="Open Sans"/>
                          <a:ea typeface="Open Sans"/>
                          <a:cs typeface="Open Sans"/>
                          <a:sym typeface="Open Sans"/>
                        </a:rPr>
                      </a:br>
                      <a:r>
                        <a:rPr b="1" lang="en" sz="1600">
                          <a:solidFill>
                            <a:srgbClr val="FFFFFF"/>
                          </a:solidFill>
                          <a:latin typeface="Open Sans"/>
                          <a:ea typeface="Open Sans"/>
                          <a:cs typeface="Open Sans"/>
                          <a:sym typeface="Open Sans"/>
                        </a:rPr>
                        <a:t>In State Constrained</a:t>
                      </a:r>
                      <a:endParaRPr b="1" sz="1600">
                        <a:solidFill>
                          <a:srgbClr val="FFFFFF"/>
                        </a:solidFill>
                        <a:latin typeface="Open Sans"/>
                        <a:ea typeface="Open Sans"/>
                        <a:cs typeface="Open Sans"/>
                        <a:sym typeface="Open Sans"/>
                      </a:endParaRPr>
                    </a:p>
                  </a:txBody>
                  <a:tcPr marT="19050" marB="19050" marR="28575" marL="28575" anchor="ctr">
                    <a:solidFill>
                      <a:srgbClr val="17B1DC"/>
                    </a:solidFill>
                  </a:tcPr>
                </a:tc>
                <a:tc>
                  <a:txBody>
                    <a:bodyPr/>
                    <a:lstStyle/>
                    <a:p>
                      <a:pPr indent="0" lvl="0" marL="0" rtl="0" algn="ctr">
                        <a:lnSpc>
                          <a:spcPct val="115000"/>
                        </a:lnSpc>
                        <a:spcBef>
                          <a:spcPts val="0"/>
                        </a:spcBef>
                        <a:spcAft>
                          <a:spcPts val="0"/>
                        </a:spcAft>
                        <a:buNone/>
                      </a:pPr>
                      <a:r>
                        <a:rPr b="1" lang="en" sz="1600">
                          <a:solidFill>
                            <a:srgbClr val="FFFFFF"/>
                          </a:solidFill>
                          <a:latin typeface="Open Sans"/>
                          <a:ea typeface="Open Sans"/>
                          <a:cs typeface="Open Sans"/>
                          <a:sym typeface="Open Sans"/>
                        </a:rPr>
                        <a:t>Scenario 2</a:t>
                      </a:r>
                      <a:br>
                        <a:rPr b="1" lang="en" sz="1600">
                          <a:solidFill>
                            <a:srgbClr val="FFFFFF"/>
                          </a:solidFill>
                          <a:latin typeface="Open Sans"/>
                          <a:ea typeface="Open Sans"/>
                          <a:cs typeface="Open Sans"/>
                          <a:sym typeface="Open Sans"/>
                        </a:rPr>
                      </a:br>
                      <a:r>
                        <a:rPr b="1" lang="en" sz="1600">
                          <a:solidFill>
                            <a:srgbClr val="FFFFFF"/>
                          </a:solidFill>
                          <a:latin typeface="Open Sans"/>
                          <a:ea typeface="Open Sans"/>
                          <a:cs typeface="Open Sans"/>
                          <a:sym typeface="Open Sans"/>
                        </a:rPr>
                        <a:t>Imports Constrained</a:t>
                      </a:r>
                      <a:endParaRPr b="1" sz="1600">
                        <a:solidFill>
                          <a:srgbClr val="FFFFFF"/>
                        </a:solidFill>
                        <a:latin typeface="Open Sans"/>
                        <a:ea typeface="Open Sans"/>
                        <a:cs typeface="Open Sans"/>
                        <a:sym typeface="Open Sans"/>
                      </a:endParaRPr>
                    </a:p>
                  </a:txBody>
                  <a:tcPr marT="19050" marB="19050" marR="28575" marL="28575" anchor="ctr">
                    <a:solidFill>
                      <a:srgbClr val="17B1DC"/>
                    </a:solidFill>
                  </a:tcPr>
                </a:tc>
              </a:tr>
              <a:tr h="428725">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Defined in state capacity</a:t>
                      </a:r>
                      <a:endParaRPr sz="1200">
                        <a:latin typeface="Open Sans"/>
                        <a:ea typeface="Open Sans"/>
                        <a:cs typeface="Open Sans"/>
                        <a:sym typeface="Open Sans"/>
                      </a:endParaRPr>
                    </a:p>
                  </a:txBody>
                  <a:tcPr marT="19050" marB="19050" marR="28575" marL="28575"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Defined imports</a:t>
                      </a:r>
                      <a:endParaRPr sz="1200">
                        <a:latin typeface="Open Sans"/>
                        <a:ea typeface="Open Sans"/>
                        <a:cs typeface="Open Sans"/>
                        <a:sym typeface="Open Sans"/>
                      </a:endParaRPr>
                    </a:p>
                  </a:txBody>
                  <a:tcPr marT="19050" marB="19050" marR="28575" marL="28575" anchor="ctr">
                    <a:lnB cap="flat" cmpd="sng" w="9525">
                      <a:solidFill>
                        <a:srgbClr val="000000"/>
                      </a:solidFill>
                      <a:prstDash val="solid"/>
                      <a:round/>
                      <a:headEnd len="sm" w="sm" type="none"/>
                      <a:tailEnd len="sm" w="sm" type="none"/>
                    </a:lnB>
                  </a:tcPr>
                </a:tc>
              </a:tr>
              <a:tr h="445425">
                <a:tc>
                  <a:txBody>
                    <a:bodyPr/>
                    <a:lstStyle/>
                    <a:p>
                      <a:pPr indent="0" lvl="0" marL="0" rtl="0" algn="ctr">
                        <a:lnSpc>
                          <a:spcPct val="115000"/>
                        </a:lnSpc>
                        <a:spcBef>
                          <a:spcPts val="0"/>
                        </a:spcBef>
                        <a:spcAft>
                          <a:spcPts val="0"/>
                        </a:spcAft>
                        <a:buNone/>
                      </a:pPr>
                      <a:r>
                        <a:rPr lang="en" sz="1200">
                          <a:latin typeface="Open Sans"/>
                          <a:ea typeface="Open Sans"/>
                          <a:cs typeface="Open Sans"/>
                          <a:sym typeface="Open Sans"/>
                        </a:rPr>
                        <a:t>Residual demand is met by imports</a:t>
                      </a:r>
                      <a:endParaRPr sz="1200">
                        <a:solidFill>
                          <a:schemeClr val="dk1"/>
                        </a:solidFill>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1"/>
                          </a:solidFill>
                          <a:latin typeface="Open Sans"/>
                          <a:ea typeface="Open Sans"/>
                          <a:cs typeface="Open Sans"/>
                          <a:sym typeface="Open Sans"/>
                        </a:rPr>
                        <a:t>Residual demand is met by in state generation</a:t>
                      </a:r>
                      <a:endParaRPr sz="1200">
                        <a:latin typeface="Open Sans"/>
                        <a:ea typeface="Open Sans"/>
                        <a:cs typeface="Open Sans"/>
                        <a:sym typeface="Open Sans"/>
                      </a:endParaRPr>
                    </a:p>
                  </a:txBody>
                  <a:tcPr marT="19050" marB="19050" marR="28575" marL="28575" anchor="ct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1" name="Google Shape;131;p25"/>
          <p:cNvSpPr txBox="1"/>
          <p:nvPr>
            <p:ph type="title"/>
          </p:nvPr>
        </p:nvSpPr>
        <p:spPr>
          <a:xfrm>
            <a:off x="311700" y="2278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Low-Carbon Scenarios </a:t>
            </a:r>
            <a:endParaRPr>
              <a:solidFill>
                <a:srgbClr val="1B65A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135" name="Shape 135"/>
        <p:cNvGrpSpPr/>
        <p:nvPr/>
      </p:nvGrpSpPr>
      <p:grpSpPr>
        <a:xfrm>
          <a:off x="0" y="0"/>
          <a:ext cx="0" cy="0"/>
          <a:chOff x="0" y="0"/>
          <a:chExt cx="0" cy="0"/>
        </a:xfrm>
      </p:grpSpPr>
      <p:sp>
        <p:nvSpPr>
          <p:cNvPr id="136" name="Google Shape;136;p26"/>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Equity Considerations</a:t>
            </a:r>
            <a:endParaRPr sz="3800">
              <a:solidFill>
                <a:schemeClr val="lt1"/>
              </a:solidFill>
              <a:latin typeface="Open Sans Light"/>
              <a:ea typeface="Open Sans Light"/>
              <a:cs typeface="Open Sans Light"/>
              <a:sym typeface="Open Sans Light"/>
            </a:endParaRPr>
          </a:p>
        </p:txBody>
      </p:sp>
      <p:sp>
        <p:nvSpPr>
          <p:cNvPr id="137" name="Google Shape;13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8" name="Google Shape;138;p26"/>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311700" y="1160875"/>
            <a:ext cx="75204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"Environmental justice" means </a:t>
            </a:r>
            <a:r>
              <a:rPr b="1" lang="en">
                <a:latin typeface="Open Sans"/>
                <a:ea typeface="Open Sans"/>
                <a:cs typeface="Open Sans"/>
                <a:sym typeface="Open Sans"/>
              </a:rPr>
              <a:t>the fair treatment and meaningful involvement of all people</a:t>
            </a:r>
            <a:r>
              <a:rPr lang="en">
                <a:latin typeface="Open Sans"/>
                <a:ea typeface="Open Sans"/>
                <a:cs typeface="Open Sans"/>
                <a:sym typeface="Open Sans"/>
              </a:rPr>
              <a:t> regardless of race, color, national origin, or income with respect to the development, implementation, and enforcement of environmental laws, rules, and policies. </a:t>
            </a:r>
            <a:endParaRPr b="1">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3"/>
              </a:rPr>
              <a:t>Healthy Environment for All (HEAL) Act of 2021</a:t>
            </a:r>
            <a:endParaRPr>
              <a:latin typeface="Open Sans"/>
              <a:ea typeface="Open Sans"/>
              <a:cs typeface="Open Sans"/>
              <a:sym typeface="Open Sans"/>
            </a:endParaRPr>
          </a:p>
        </p:txBody>
      </p:sp>
      <p:sp>
        <p:nvSpPr>
          <p:cNvPr id="144" name="Google Shape;144;p27"/>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Environmental Justice</a:t>
            </a:r>
            <a:endParaRPr>
              <a:solidFill>
                <a:srgbClr val="1B65AC"/>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idx="1" type="body"/>
          </p:nvPr>
        </p:nvSpPr>
        <p:spPr>
          <a:xfrm>
            <a:off x="311700" y="1160875"/>
            <a:ext cx="75204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Environmental justice includes </a:t>
            </a:r>
            <a:r>
              <a:rPr b="1" lang="en">
                <a:latin typeface="Open Sans"/>
                <a:ea typeface="Open Sans"/>
                <a:cs typeface="Open Sans"/>
                <a:sym typeface="Open Sans"/>
              </a:rPr>
              <a:t>addressing disproportionate environmental and health impacts in all laws, rules, and policies</a:t>
            </a:r>
            <a:r>
              <a:rPr lang="en">
                <a:latin typeface="Open Sans"/>
                <a:ea typeface="Open Sans"/>
                <a:cs typeface="Open Sans"/>
                <a:sym typeface="Open Sans"/>
              </a:rPr>
              <a:t> with environmental impacts </a:t>
            </a:r>
            <a:r>
              <a:rPr b="1" lang="en">
                <a:latin typeface="Open Sans"/>
                <a:ea typeface="Open Sans"/>
                <a:cs typeface="Open Sans"/>
                <a:sym typeface="Open Sans"/>
              </a:rPr>
              <a:t>by prioritizing vulnerable populations and overburdened communities, the equitable distribution of resources and benefits, and eliminating harm.</a:t>
            </a:r>
            <a:endParaRPr b="1">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3"/>
              </a:rPr>
              <a:t>Healthy Environment for All (HEAL) Act of 2021</a:t>
            </a:r>
            <a:endParaRPr>
              <a:latin typeface="Open Sans"/>
              <a:ea typeface="Open Sans"/>
              <a:cs typeface="Open Sans"/>
              <a:sym typeface="Open Sans"/>
            </a:endParaRPr>
          </a:p>
        </p:txBody>
      </p:sp>
      <p:sp>
        <p:nvSpPr>
          <p:cNvPr id="150" name="Google Shape;150;p28"/>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Environmental Justice</a:t>
            </a:r>
            <a:endParaRPr>
              <a:solidFill>
                <a:srgbClr val="1B65AC"/>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311700" y="1160875"/>
            <a:ext cx="48936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“Just Transition” is a principle, a process, and a practice. The principle of just transition is that </a:t>
            </a:r>
            <a:r>
              <a:rPr b="1" lang="en">
                <a:latin typeface="Open Sans"/>
                <a:ea typeface="Open Sans"/>
                <a:cs typeface="Open Sans"/>
                <a:sym typeface="Open Sans"/>
              </a:rPr>
              <a:t>a healthy economy and a clean environment can and should co-exist</a:t>
            </a:r>
            <a:r>
              <a:rPr lang="en">
                <a:latin typeface="Open Sans"/>
                <a:ea typeface="Open Sans"/>
                <a:cs typeface="Open Sans"/>
                <a:sym typeface="Open Sans"/>
              </a:rPr>
              <a:t>. The process for </a:t>
            </a:r>
            <a:r>
              <a:rPr b="1" lang="en">
                <a:latin typeface="Open Sans"/>
                <a:ea typeface="Open Sans"/>
                <a:cs typeface="Open Sans"/>
                <a:sym typeface="Open Sans"/>
              </a:rPr>
              <a:t>achieving this vision</a:t>
            </a:r>
            <a:r>
              <a:rPr lang="en">
                <a:latin typeface="Open Sans"/>
                <a:ea typeface="Open Sans"/>
                <a:cs typeface="Open Sans"/>
                <a:sym typeface="Open Sans"/>
              </a:rPr>
              <a:t> should be a fair one that </a:t>
            </a:r>
            <a:r>
              <a:rPr b="1" lang="en">
                <a:latin typeface="Open Sans"/>
                <a:ea typeface="Open Sans"/>
                <a:cs typeface="Open Sans"/>
                <a:sym typeface="Open Sans"/>
              </a:rPr>
              <a:t>should not cost workers or community residents their health, environment, jobs, or economic assets</a:t>
            </a:r>
            <a:r>
              <a:rPr lang="en">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3"/>
              </a:rPr>
              <a:t>Just Transition Alliance</a:t>
            </a:r>
            <a:endParaRPr>
              <a:latin typeface="Open Sans"/>
              <a:ea typeface="Open Sans"/>
              <a:cs typeface="Open Sans"/>
              <a:sym typeface="Open Sans"/>
            </a:endParaRPr>
          </a:p>
        </p:txBody>
      </p:sp>
      <p:sp>
        <p:nvSpPr>
          <p:cNvPr id="156" name="Google Shape;156;p29"/>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Just Transition</a:t>
            </a:r>
            <a:endParaRPr>
              <a:solidFill>
                <a:srgbClr val="1B65AC"/>
              </a:solidFill>
              <a:latin typeface="Montserrat"/>
              <a:ea typeface="Montserrat"/>
              <a:cs typeface="Montserrat"/>
              <a:sym typeface="Montserrat"/>
            </a:endParaRPr>
          </a:p>
        </p:txBody>
      </p:sp>
      <p:pic>
        <p:nvPicPr>
          <p:cNvPr id="157" name="Google Shape;157;p29"/>
          <p:cNvPicPr preferRelativeResize="0"/>
          <p:nvPr/>
        </p:nvPicPr>
        <p:blipFill rotWithShape="1">
          <a:blip r:embed="rId4">
            <a:alphaModFix/>
          </a:blip>
          <a:srcRect b="0" l="2439" r="0" t="0"/>
          <a:stretch/>
        </p:blipFill>
        <p:spPr>
          <a:xfrm>
            <a:off x="5328000" y="1160863"/>
            <a:ext cx="3623824" cy="2517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idx="1" type="body"/>
          </p:nvPr>
        </p:nvSpPr>
        <p:spPr>
          <a:xfrm>
            <a:off x="311700" y="1160875"/>
            <a:ext cx="85206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"Low-income" means </a:t>
            </a:r>
            <a:r>
              <a:rPr b="1" lang="en">
                <a:latin typeface="Open Sans"/>
                <a:ea typeface="Open Sans"/>
                <a:cs typeface="Open Sans"/>
                <a:sym typeface="Open Sans"/>
              </a:rPr>
              <a:t>household incomes that do not exceed the higher of eighty percent of area median income or two hundred percent of federal poverty level</a:t>
            </a:r>
            <a:r>
              <a:rPr lang="en">
                <a:latin typeface="Open Sans"/>
                <a:ea typeface="Open Sans"/>
                <a:cs typeface="Open Sans"/>
                <a:sym typeface="Open Sans"/>
              </a:rPr>
              <a:t>, adjusted for household size.</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3"/>
              </a:rPr>
              <a:t>Washington Administrative Code 480-109-060, Definitions</a:t>
            </a:r>
            <a:endParaRPr>
              <a:latin typeface="Open Sans"/>
              <a:ea typeface="Open Sans"/>
              <a:cs typeface="Open Sans"/>
              <a:sym typeface="Open Sans"/>
            </a:endParaRPr>
          </a:p>
        </p:txBody>
      </p:sp>
      <p:sp>
        <p:nvSpPr>
          <p:cNvPr id="163" name="Google Shape;163;p30"/>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Low-income households</a:t>
            </a:r>
            <a:endParaRPr>
              <a:solidFill>
                <a:srgbClr val="1B65AC"/>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1" type="body"/>
          </p:nvPr>
        </p:nvSpPr>
        <p:spPr>
          <a:xfrm>
            <a:off x="311700" y="1160875"/>
            <a:ext cx="85206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Highly impacted communities meet at least one of the following two criteria:</a:t>
            </a:r>
            <a:endParaRPr>
              <a:latin typeface="Open Sans"/>
              <a:ea typeface="Open Sans"/>
              <a:cs typeface="Open Sans"/>
              <a:sym typeface="Open Sans"/>
            </a:endParaRPr>
          </a:p>
          <a:p>
            <a:pPr indent="-342900" lvl="0" marL="457200" rtl="0" algn="l">
              <a:spcBef>
                <a:spcPts val="1600"/>
              </a:spcBef>
              <a:spcAft>
                <a:spcPts val="0"/>
              </a:spcAft>
              <a:buSzPts val="1800"/>
              <a:buFont typeface="Open Sans"/>
              <a:buAutoNum type="arabicPeriod"/>
            </a:pPr>
            <a:r>
              <a:rPr lang="en">
                <a:latin typeface="Open Sans"/>
                <a:ea typeface="Open Sans"/>
                <a:cs typeface="Open Sans"/>
                <a:sym typeface="Open Sans"/>
              </a:rPr>
              <a:t>The census tract is covered or partially covered by ‘Indian Country' as defined in and designated by </a:t>
            </a:r>
            <a:r>
              <a:rPr lang="en" u="sng">
                <a:solidFill>
                  <a:schemeClr val="hlink"/>
                </a:solidFill>
                <a:latin typeface="Open Sans"/>
                <a:ea typeface="Open Sans"/>
                <a:cs typeface="Open Sans"/>
                <a:sym typeface="Open Sans"/>
                <a:hlinkClick r:id="rId3"/>
              </a:rPr>
              <a:t>statute</a:t>
            </a:r>
            <a:r>
              <a:rPr lang="en">
                <a:latin typeface="Open Sans"/>
                <a:ea typeface="Open Sans"/>
                <a:cs typeface="Open Sans"/>
                <a:sym typeface="Open Sans"/>
              </a:rPr>
              <a:t>.</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en">
                <a:latin typeface="Open Sans"/>
                <a:ea typeface="Open Sans"/>
                <a:cs typeface="Open Sans"/>
                <a:sym typeface="Open Sans"/>
              </a:rPr>
              <a:t>The census tract ranks a 9 or 10 on the </a:t>
            </a:r>
            <a:r>
              <a:rPr lang="en" u="sng">
                <a:solidFill>
                  <a:schemeClr val="hlink"/>
                </a:solidFill>
                <a:latin typeface="Open Sans"/>
                <a:ea typeface="Open Sans"/>
                <a:cs typeface="Open Sans"/>
                <a:sym typeface="Open Sans"/>
                <a:hlinkClick r:id="rId4"/>
              </a:rPr>
              <a:t>Environmental Health Disparities Map</a:t>
            </a:r>
            <a:r>
              <a:rPr lang="en">
                <a:latin typeface="Open Sans"/>
                <a:ea typeface="Open Sans"/>
                <a:cs typeface="Open Sans"/>
                <a:sym typeface="Open Sans"/>
              </a:rPr>
              <a:t>, as designated by the Department of Health (DOH).</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5"/>
              </a:rPr>
              <a:t>Washington State Department of Health</a:t>
            </a:r>
            <a:endParaRPr>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t/>
            </a:r>
            <a:endParaRPr>
              <a:latin typeface="Open Sans"/>
              <a:ea typeface="Open Sans"/>
              <a:cs typeface="Open Sans"/>
              <a:sym typeface="Open Sans"/>
            </a:endParaRPr>
          </a:p>
        </p:txBody>
      </p:sp>
      <p:sp>
        <p:nvSpPr>
          <p:cNvPr id="169" name="Google Shape;169;p31"/>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Highly</a:t>
            </a:r>
            <a:r>
              <a:rPr lang="en">
                <a:solidFill>
                  <a:srgbClr val="1B65AC"/>
                </a:solidFill>
                <a:latin typeface="Montserrat"/>
                <a:ea typeface="Montserrat"/>
                <a:cs typeface="Montserrat"/>
                <a:sym typeface="Montserrat"/>
              </a:rPr>
              <a:t> Impacted </a:t>
            </a:r>
            <a:r>
              <a:rPr lang="en">
                <a:solidFill>
                  <a:srgbClr val="1B65AC"/>
                </a:solidFill>
                <a:latin typeface="Montserrat"/>
                <a:ea typeface="Montserrat"/>
                <a:cs typeface="Montserrat"/>
                <a:sym typeface="Montserrat"/>
              </a:rPr>
              <a:t>Communities</a:t>
            </a:r>
            <a:endParaRPr>
              <a:solidFill>
                <a:srgbClr val="1B65AC"/>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259975" y="250600"/>
            <a:ext cx="82143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800">
                <a:solidFill>
                  <a:srgbClr val="1963AD"/>
                </a:solidFill>
                <a:latin typeface="Open Sans"/>
                <a:ea typeface="Open Sans"/>
                <a:cs typeface="Open Sans"/>
                <a:sym typeface="Open Sans"/>
              </a:rPr>
              <a:t>Welcome + Introductions</a:t>
            </a:r>
            <a:endParaRPr sz="2400">
              <a:solidFill>
                <a:srgbClr val="1963AD"/>
              </a:solidFill>
              <a:latin typeface="Open Sans"/>
              <a:ea typeface="Open Sans"/>
              <a:cs typeface="Open Sans"/>
              <a:sym typeface="Open Sans"/>
            </a:endParaRPr>
          </a:p>
        </p:txBody>
      </p:sp>
      <p:pic>
        <p:nvPicPr>
          <p:cNvPr id="62" name="Google Shape;62;p14"/>
          <p:cNvPicPr preferRelativeResize="0"/>
          <p:nvPr/>
        </p:nvPicPr>
        <p:blipFill>
          <a:blip r:embed="rId3">
            <a:alphaModFix/>
          </a:blip>
          <a:stretch>
            <a:fillRect/>
          </a:stretch>
        </p:blipFill>
        <p:spPr>
          <a:xfrm>
            <a:off x="936400" y="1516375"/>
            <a:ext cx="3295650" cy="2209800"/>
          </a:xfrm>
          <a:prstGeom prst="rect">
            <a:avLst/>
          </a:prstGeom>
          <a:noFill/>
          <a:ln>
            <a:noFill/>
          </a:ln>
        </p:spPr>
      </p:pic>
      <p:pic>
        <p:nvPicPr>
          <p:cNvPr id="63" name="Google Shape;63;p14"/>
          <p:cNvPicPr preferRelativeResize="0"/>
          <p:nvPr/>
        </p:nvPicPr>
        <p:blipFill>
          <a:blip r:embed="rId4">
            <a:alphaModFix/>
          </a:blip>
          <a:stretch>
            <a:fillRect/>
          </a:stretch>
        </p:blipFill>
        <p:spPr>
          <a:xfrm>
            <a:off x="5209725" y="2340050"/>
            <a:ext cx="1730800" cy="748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Highly Impacted </a:t>
            </a:r>
            <a:r>
              <a:rPr lang="en">
                <a:solidFill>
                  <a:srgbClr val="1B65AC"/>
                </a:solidFill>
                <a:latin typeface="Montserrat"/>
                <a:ea typeface="Montserrat"/>
                <a:cs typeface="Montserrat"/>
                <a:sym typeface="Montserrat"/>
              </a:rPr>
              <a:t>Communities</a:t>
            </a:r>
            <a:endParaRPr>
              <a:solidFill>
                <a:srgbClr val="1B65AC"/>
              </a:solidFill>
              <a:latin typeface="Montserrat"/>
              <a:ea typeface="Montserrat"/>
              <a:cs typeface="Montserrat"/>
              <a:sym typeface="Montserrat"/>
            </a:endParaRPr>
          </a:p>
        </p:txBody>
      </p:sp>
      <p:pic>
        <p:nvPicPr>
          <p:cNvPr id="175" name="Google Shape;175;p32"/>
          <p:cNvPicPr preferRelativeResize="0"/>
          <p:nvPr/>
        </p:nvPicPr>
        <p:blipFill>
          <a:blip r:embed="rId3">
            <a:alphaModFix/>
          </a:blip>
          <a:stretch>
            <a:fillRect/>
          </a:stretch>
        </p:blipFill>
        <p:spPr>
          <a:xfrm>
            <a:off x="391275" y="1018000"/>
            <a:ext cx="7042748" cy="3861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idx="1" type="body"/>
          </p:nvPr>
        </p:nvSpPr>
        <p:spPr>
          <a:xfrm>
            <a:off x="311700" y="1160875"/>
            <a:ext cx="85206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latin typeface="Open Sans"/>
                <a:ea typeface="Open Sans"/>
                <a:cs typeface="Open Sans"/>
                <a:sym typeface="Open Sans"/>
              </a:rPr>
              <a:t>"Vulnerable populations" means communities that </a:t>
            </a:r>
            <a:r>
              <a:rPr b="1" lang="en" sz="1600">
                <a:latin typeface="Open Sans"/>
                <a:ea typeface="Open Sans"/>
                <a:cs typeface="Open Sans"/>
                <a:sym typeface="Open Sans"/>
              </a:rPr>
              <a:t>experience a </a:t>
            </a:r>
            <a:r>
              <a:rPr b="1" lang="en" sz="1600">
                <a:latin typeface="Open Sans"/>
                <a:ea typeface="Open Sans"/>
                <a:cs typeface="Open Sans"/>
                <a:sym typeface="Open Sans"/>
              </a:rPr>
              <a:t>disproportionate</a:t>
            </a:r>
            <a:r>
              <a:rPr b="1" lang="en" sz="1600">
                <a:latin typeface="Open Sans"/>
                <a:ea typeface="Open Sans"/>
                <a:cs typeface="Open Sans"/>
                <a:sym typeface="Open Sans"/>
              </a:rPr>
              <a:t> cumulative risk from environmental burdens</a:t>
            </a:r>
            <a:r>
              <a:rPr lang="en" sz="1600">
                <a:latin typeface="Open Sans"/>
                <a:ea typeface="Open Sans"/>
                <a:cs typeface="Open Sans"/>
                <a:sym typeface="Open Sans"/>
              </a:rPr>
              <a:t> due to: </a:t>
            </a:r>
            <a:endParaRPr sz="1600">
              <a:latin typeface="Open Sans"/>
              <a:ea typeface="Open Sans"/>
              <a:cs typeface="Open Sans"/>
              <a:sym typeface="Open Sans"/>
            </a:endParaRPr>
          </a:p>
          <a:p>
            <a:pPr indent="0" lvl="0" marL="457200" rtl="0" algn="l">
              <a:spcBef>
                <a:spcPts val="1600"/>
              </a:spcBef>
              <a:spcAft>
                <a:spcPts val="0"/>
              </a:spcAft>
              <a:buNone/>
            </a:pPr>
            <a:r>
              <a:rPr lang="en" sz="1600">
                <a:latin typeface="Open Sans"/>
                <a:ea typeface="Open Sans"/>
                <a:cs typeface="Open Sans"/>
                <a:sym typeface="Open Sans"/>
              </a:rPr>
              <a:t>(i) </a:t>
            </a:r>
            <a:r>
              <a:rPr b="1" lang="en" sz="1600">
                <a:latin typeface="Open Sans"/>
                <a:ea typeface="Open Sans"/>
                <a:cs typeface="Open Sans"/>
                <a:sym typeface="Open Sans"/>
              </a:rPr>
              <a:t>Adverse</a:t>
            </a:r>
            <a:r>
              <a:rPr lang="en" sz="1600">
                <a:latin typeface="Open Sans"/>
                <a:ea typeface="Open Sans"/>
                <a:cs typeface="Open Sans"/>
                <a:sym typeface="Open Sans"/>
              </a:rPr>
              <a:t> </a:t>
            </a:r>
            <a:r>
              <a:rPr b="1" lang="en" sz="1600">
                <a:latin typeface="Open Sans"/>
                <a:ea typeface="Open Sans"/>
                <a:cs typeface="Open Sans"/>
                <a:sym typeface="Open Sans"/>
              </a:rPr>
              <a:t>socioeconomic factors</a:t>
            </a:r>
            <a:r>
              <a:rPr lang="en" sz="1600">
                <a:latin typeface="Open Sans"/>
                <a:ea typeface="Open Sans"/>
                <a:cs typeface="Open Sans"/>
                <a:sym typeface="Open Sans"/>
              </a:rPr>
              <a:t>, such as unemployment, high housing and transportation costs relative to income, limited access to nutritious food and adequate health care, and linguistic isolation; and </a:t>
            </a:r>
            <a:endParaRPr sz="1600">
              <a:latin typeface="Open Sans"/>
              <a:ea typeface="Open Sans"/>
              <a:cs typeface="Open Sans"/>
              <a:sym typeface="Open Sans"/>
            </a:endParaRPr>
          </a:p>
          <a:p>
            <a:pPr indent="0" lvl="0" marL="457200" rtl="0" algn="l">
              <a:spcBef>
                <a:spcPts val="1600"/>
              </a:spcBef>
              <a:spcAft>
                <a:spcPts val="0"/>
              </a:spcAft>
              <a:buNone/>
            </a:pPr>
            <a:r>
              <a:rPr lang="en" sz="1600">
                <a:latin typeface="Open Sans"/>
                <a:ea typeface="Open Sans"/>
                <a:cs typeface="Open Sans"/>
                <a:sym typeface="Open Sans"/>
              </a:rPr>
              <a:t>(ii) </a:t>
            </a:r>
            <a:r>
              <a:rPr b="1" lang="en" sz="1600">
                <a:latin typeface="Open Sans"/>
                <a:ea typeface="Open Sans"/>
                <a:cs typeface="Open Sans"/>
                <a:sym typeface="Open Sans"/>
              </a:rPr>
              <a:t>s</a:t>
            </a:r>
            <a:r>
              <a:rPr b="1" lang="en" sz="1600">
                <a:latin typeface="Open Sans"/>
                <a:ea typeface="Open Sans"/>
                <a:cs typeface="Open Sans"/>
                <a:sym typeface="Open Sans"/>
              </a:rPr>
              <a:t>ensitivity factors</a:t>
            </a:r>
            <a:r>
              <a:rPr lang="en" sz="1600">
                <a:latin typeface="Open Sans"/>
                <a:ea typeface="Open Sans"/>
                <a:cs typeface="Open Sans"/>
                <a:sym typeface="Open Sans"/>
              </a:rPr>
              <a:t>, such as low birth weight and higher rates of hospitalization.</a:t>
            </a:r>
            <a:endParaRPr sz="1600">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 sz="1600">
                <a:latin typeface="Open Sans"/>
                <a:ea typeface="Open Sans"/>
                <a:cs typeface="Open Sans"/>
                <a:sym typeface="Open Sans"/>
              </a:rPr>
              <a:t>Source: </a:t>
            </a:r>
            <a:r>
              <a:rPr lang="en" sz="1600" u="sng">
                <a:solidFill>
                  <a:schemeClr val="hlink"/>
                </a:solidFill>
                <a:latin typeface="Open Sans"/>
                <a:ea typeface="Open Sans"/>
                <a:cs typeface="Open Sans"/>
                <a:sym typeface="Open Sans"/>
                <a:hlinkClick r:id="rId3"/>
              </a:rPr>
              <a:t>Washington State Legislature</a:t>
            </a:r>
            <a:endParaRPr sz="1600">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t/>
            </a:r>
            <a:endParaRPr>
              <a:latin typeface="Open Sans"/>
              <a:ea typeface="Open Sans"/>
              <a:cs typeface="Open Sans"/>
              <a:sym typeface="Open Sans"/>
            </a:endParaRPr>
          </a:p>
        </p:txBody>
      </p:sp>
      <p:sp>
        <p:nvSpPr>
          <p:cNvPr id="181" name="Google Shape;181;p33"/>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Vulnerable Populations</a:t>
            </a:r>
            <a:endParaRPr>
              <a:solidFill>
                <a:srgbClr val="1B65AC"/>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idx="1" type="body"/>
          </p:nvPr>
        </p:nvSpPr>
        <p:spPr>
          <a:xfrm>
            <a:off x="311700" y="1160875"/>
            <a:ext cx="8520600" cy="30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latin typeface="Open Sans"/>
                <a:ea typeface="Open Sans"/>
                <a:cs typeface="Open Sans"/>
                <a:sym typeface="Open Sans"/>
              </a:rPr>
              <a:t>"Vulnerable populations" includes, but is not limited to: </a:t>
            </a:r>
            <a:endParaRPr sz="1600">
              <a:latin typeface="Open Sans"/>
              <a:ea typeface="Open Sans"/>
              <a:cs typeface="Open Sans"/>
              <a:sym typeface="Open Sans"/>
            </a:endParaRPr>
          </a:p>
          <a:p>
            <a:pPr indent="457200" lvl="0" marL="0" rtl="0" algn="l">
              <a:spcBef>
                <a:spcPts val="1600"/>
              </a:spcBef>
              <a:spcAft>
                <a:spcPts val="0"/>
              </a:spcAft>
              <a:buNone/>
            </a:pPr>
            <a:r>
              <a:rPr lang="en" sz="1600">
                <a:latin typeface="Open Sans"/>
                <a:ea typeface="Open Sans"/>
                <a:cs typeface="Open Sans"/>
                <a:sym typeface="Open Sans"/>
              </a:rPr>
              <a:t>(i) </a:t>
            </a:r>
            <a:r>
              <a:rPr b="1" lang="en" sz="1600">
                <a:latin typeface="Open Sans"/>
                <a:ea typeface="Open Sans"/>
                <a:cs typeface="Open Sans"/>
                <a:sym typeface="Open Sans"/>
              </a:rPr>
              <a:t>Racial or ethnic minorities</a:t>
            </a:r>
            <a:r>
              <a:rPr lang="en" sz="1600">
                <a:latin typeface="Open Sans"/>
                <a:ea typeface="Open Sans"/>
                <a:cs typeface="Open Sans"/>
                <a:sym typeface="Open Sans"/>
              </a:rPr>
              <a:t>; </a:t>
            </a:r>
            <a:endParaRPr sz="1600">
              <a:latin typeface="Open Sans"/>
              <a:ea typeface="Open Sans"/>
              <a:cs typeface="Open Sans"/>
              <a:sym typeface="Open Sans"/>
            </a:endParaRPr>
          </a:p>
          <a:p>
            <a:pPr indent="0" lvl="0" marL="457200" rtl="0" algn="l">
              <a:spcBef>
                <a:spcPts val="1600"/>
              </a:spcBef>
              <a:spcAft>
                <a:spcPts val="0"/>
              </a:spcAft>
              <a:buNone/>
            </a:pPr>
            <a:r>
              <a:rPr lang="en" sz="1600">
                <a:latin typeface="Open Sans"/>
                <a:ea typeface="Open Sans"/>
                <a:cs typeface="Open Sans"/>
                <a:sym typeface="Open Sans"/>
              </a:rPr>
              <a:t>(ii) </a:t>
            </a:r>
            <a:r>
              <a:rPr b="1" lang="en" sz="1600">
                <a:latin typeface="Open Sans"/>
                <a:ea typeface="Open Sans"/>
                <a:cs typeface="Open Sans"/>
                <a:sym typeface="Open Sans"/>
              </a:rPr>
              <a:t>Low-income</a:t>
            </a:r>
            <a:r>
              <a:rPr lang="en" sz="1600">
                <a:latin typeface="Open Sans"/>
                <a:ea typeface="Open Sans"/>
                <a:cs typeface="Open Sans"/>
                <a:sym typeface="Open Sans"/>
              </a:rPr>
              <a:t> populations; </a:t>
            </a:r>
            <a:endParaRPr sz="1600">
              <a:latin typeface="Open Sans"/>
              <a:ea typeface="Open Sans"/>
              <a:cs typeface="Open Sans"/>
              <a:sym typeface="Open Sans"/>
            </a:endParaRPr>
          </a:p>
          <a:p>
            <a:pPr indent="0" lvl="0" marL="457200" rtl="0" algn="l">
              <a:spcBef>
                <a:spcPts val="1600"/>
              </a:spcBef>
              <a:spcAft>
                <a:spcPts val="0"/>
              </a:spcAft>
              <a:buNone/>
            </a:pPr>
            <a:r>
              <a:rPr lang="en" sz="1600">
                <a:latin typeface="Open Sans"/>
                <a:ea typeface="Open Sans"/>
                <a:cs typeface="Open Sans"/>
                <a:sym typeface="Open Sans"/>
              </a:rPr>
              <a:t>(iii) </a:t>
            </a:r>
            <a:r>
              <a:rPr b="1" lang="en" sz="1600">
                <a:latin typeface="Open Sans"/>
                <a:ea typeface="Open Sans"/>
                <a:cs typeface="Open Sans"/>
                <a:sym typeface="Open Sans"/>
              </a:rPr>
              <a:t>Populations disproportionately impacted by environmental harms</a:t>
            </a:r>
            <a:r>
              <a:rPr lang="en" sz="1600">
                <a:latin typeface="Open Sans"/>
                <a:ea typeface="Open Sans"/>
                <a:cs typeface="Open Sans"/>
                <a:sym typeface="Open Sans"/>
              </a:rPr>
              <a:t>; and </a:t>
            </a:r>
            <a:endParaRPr sz="1600">
              <a:latin typeface="Open Sans"/>
              <a:ea typeface="Open Sans"/>
              <a:cs typeface="Open Sans"/>
              <a:sym typeface="Open Sans"/>
            </a:endParaRPr>
          </a:p>
          <a:p>
            <a:pPr indent="0" lvl="0" marL="457200" rtl="0" algn="l">
              <a:spcBef>
                <a:spcPts val="1600"/>
              </a:spcBef>
              <a:spcAft>
                <a:spcPts val="0"/>
              </a:spcAft>
              <a:buNone/>
            </a:pPr>
            <a:r>
              <a:rPr lang="en" sz="1600">
                <a:latin typeface="Open Sans"/>
                <a:ea typeface="Open Sans"/>
                <a:cs typeface="Open Sans"/>
                <a:sym typeface="Open Sans"/>
              </a:rPr>
              <a:t>(iv) Populations of </a:t>
            </a:r>
            <a:r>
              <a:rPr b="1" lang="en" sz="1600">
                <a:latin typeface="Open Sans"/>
                <a:ea typeface="Open Sans"/>
                <a:cs typeface="Open Sans"/>
                <a:sym typeface="Open Sans"/>
              </a:rPr>
              <a:t>workers experiencing environmental harms</a:t>
            </a:r>
            <a:r>
              <a:rPr lang="en" sz="1600">
                <a:latin typeface="Open Sans"/>
                <a:ea typeface="Open Sans"/>
                <a:cs typeface="Open Sans"/>
                <a:sym typeface="Open Sans"/>
              </a:rPr>
              <a:t>.</a:t>
            </a:r>
            <a:endParaRPr sz="1600">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 sz="1600">
                <a:latin typeface="Open Sans"/>
                <a:ea typeface="Open Sans"/>
                <a:cs typeface="Open Sans"/>
                <a:sym typeface="Open Sans"/>
              </a:rPr>
              <a:t>Source: </a:t>
            </a:r>
            <a:r>
              <a:rPr lang="en" sz="1600" u="sng">
                <a:solidFill>
                  <a:schemeClr val="hlink"/>
                </a:solidFill>
                <a:latin typeface="Open Sans"/>
                <a:ea typeface="Open Sans"/>
                <a:cs typeface="Open Sans"/>
                <a:sym typeface="Open Sans"/>
                <a:hlinkClick r:id="rId3"/>
              </a:rPr>
              <a:t>Washington State Legislature</a:t>
            </a:r>
            <a:endParaRPr sz="1600">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t/>
            </a:r>
            <a:endParaRPr>
              <a:latin typeface="Open Sans"/>
              <a:ea typeface="Open Sans"/>
              <a:cs typeface="Open Sans"/>
              <a:sym typeface="Open Sans"/>
            </a:endParaRPr>
          </a:p>
        </p:txBody>
      </p:sp>
      <p:sp>
        <p:nvSpPr>
          <p:cNvPr id="187" name="Google Shape;187;p34"/>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Vulnerable Populations</a:t>
            </a:r>
            <a:endParaRPr>
              <a:solidFill>
                <a:srgbClr val="1B65AC"/>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B2DC"/>
        </a:solidFill>
      </p:bgPr>
    </p:bg>
    <p:spTree>
      <p:nvGrpSpPr>
        <p:cNvPr id="191" name="Shape 191"/>
        <p:cNvGrpSpPr/>
        <p:nvPr/>
      </p:nvGrpSpPr>
      <p:grpSpPr>
        <a:xfrm>
          <a:off x="0" y="0"/>
          <a:ext cx="0" cy="0"/>
          <a:chOff x="0" y="0"/>
          <a:chExt cx="0" cy="0"/>
        </a:xfrm>
      </p:grpSpPr>
      <p:sp>
        <p:nvSpPr>
          <p:cNvPr id="192" name="Google Shape;192;p35"/>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Miro Board Exercise</a:t>
            </a:r>
            <a:endParaRPr sz="3800">
              <a:solidFill>
                <a:schemeClr val="lt1"/>
              </a:solidFill>
              <a:latin typeface="Open Sans Light"/>
              <a:ea typeface="Open Sans Light"/>
              <a:cs typeface="Open Sans Light"/>
              <a:sym typeface="Open Sans Light"/>
            </a:endParaRPr>
          </a:p>
        </p:txBody>
      </p:sp>
      <p:sp>
        <p:nvSpPr>
          <p:cNvPr id="193" name="Google Shape;19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4" name="Google Shape;194;p35"/>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198" name="Shape 198"/>
        <p:cNvGrpSpPr/>
        <p:nvPr/>
      </p:nvGrpSpPr>
      <p:grpSpPr>
        <a:xfrm>
          <a:off x="0" y="0"/>
          <a:ext cx="0" cy="0"/>
          <a:chOff x="0" y="0"/>
          <a:chExt cx="0" cy="0"/>
        </a:xfrm>
      </p:grpSpPr>
      <p:sp>
        <p:nvSpPr>
          <p:cNvPr id="199" name="Google Shape;199;p36"/>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Co-benefits and Co-harms</a:t>
            </a:r>
            <a:endParaRPr sz="3800">
              <a:solidFill>
                <a:schemeClr val="lt1"/>
              </a:solidFill>
              <a:latin typeface="Open Sans Light"/>
              <a:ea typeface="Open Sans Light"/>
              <a:cs typeface="Open Sans Light"/>
              <a:sym typeface="Open Sans Light"/>
            </a:endParaRPr>
          </a:p>
        </p:txBody>
      </p:sp>
      <p:sp>
        <p:nvSpPr>
          <p:cNvPr id="200" name="Google Shape;20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1" name="Google Shape;201;p36"/>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ph idx="1" type="body"/>
          </p:nvPr>
        </p:nvSpPr>
        <p:spPr>
          <a:xfrm>
            <a:off x="311700" y="1058725"/>
            <a:ext cx="8520600" cy="3615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In this analysis, co-benefits or co-harms are assumed to be any benefits or harms additional to the impact on GHG emissions</a:t>
            </a:r>
            <a:endParaRPr sz="1600">
              <a:latin typeface="Open Sans"/>
              <a:ea typeface="Open Sans"/>
              <a:cs typeface="Open Sans"/>
              <a:sym typeface="Open Sans"/>
            </a:endParaRPr>
          </a:p>
          <a:p>
            <a:pPr indent="0" lvl="0" marL="0" marR="91440" rtl="0" algn="l">
              <a:spcBef>
                <a:spcPts val="1600"/>
              </a:spcBef>
              <a:spcAft>
                <a:spcPts val="0"/>
              </a:spcAft>
              <a:buNone/>
            </a:pPr>
            <a:r>
              <a:rPr lang="en" sz="1900">
                <a:solidFill>
                  <a:srgbClr val="1B65AC"/>
                </a:solidFill>
                <a:latin typeface="Open Sans"/>
                <a:ea typeface="Open Sans"/>
                <a:cs typeface="Open Sans"/>
                <a:sym typeface="Open Sans"/>
              </a:rPr>
              <a:t>Action Co-benefit Criteria </a:t>
            </a:r>
            <a:endParaRPr sz="1900">
              <a:solidFill>
                <a:srgbClr val="1B65AC"/>
              </a:solidFill>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Synergies - Do actions have multiple benefits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Urgency - A higher degree of urgency in order to avoid loss of inertia on action already taken</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Costs - The cost of early action is generally lower than later action</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Longevity - Related to urgency, the longevity of investment decisions locks society into their effects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Distribution Effects -  Actions have different impacts on different subsets of the population</a:t>
            </a:r>
            <a:endParaRPr sz="1600">
              <a:latin typeface="Open Sans"/>
              <a:ea typeface="Open Sans"/>
              <a:cs typeface="Open Sans"/>
              <a:sym typeface="Open Sans"/>
            </a:endParaRPr>
          </a:p>
        </p:txBody>
      </p:sp>
      <p:sp>
        <p:nvSpPr>
          <p:cNvPr id="207" name="Google Shape;207;p37"/>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What are Co-benefits and Co-harms? </a:t>
            </a:r>
            <a:endParaRPr>
              <a:solidFill>
                <a:srgbClr val="1B65AC"/>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Co-benefits and Co-harms</a:t>
            </a:r>
            <a:endParaRPr>
              <a:solidFill>
                <a:srgbClr val="1B65AC"/>
              </a:solidFill>
              <a:latin typeface="Montserrat"/>
              <a:ea typeface="Montserrat"/>
              <a:cs typeface="Montserrat"/>
              <a:sym typeface="Montserrat"/>
            </a:endParaRPr>
          </a:p>
        </p:txBody>
      </p:sp>
      <p:graphicFrame>
        <p:nvGraphicFramePr>
          <p:cNvPr id="213" name="Google Shape;213;p38"/>
          <p:cNvGraphicFramePr/>
          <p:nvPr/>
        </p:nvGraphicFramePr>
        <p:xfrm>
          <a:off x="1235800" y="1211125"/>
          <a:ext cx="3000000" cy="3000000"/>
        </p:xfrm>
        <a:graphic>
          <a:graphicData uri="http://schemas.openxmlformats.org/drawingml/2006/table">
            <a:tbl>
              <a:tblPr>
                <a:noFill/>
                <a:tableStyleId>{551F56DD-52E9-4CCF-B463-37F64F985B9F}</a:tableStyleId>
              </a:tblPr>
              <a:tblGrid>
                <a:gridCol w="1657350"/>
                <a:gridCol w="2057400"/>
                <a:gridCol w="2790825"/>
              </a:tblGrid>
              <a:tr h="12700">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Category</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Impact overview</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Indicators</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r>
              <a:tr h="254000">
                <a:tc gridSpan="2">
                  <a:txBody>
                    <a:bodyPr/>
                    <a:lstStyle/>
                    <a:p>
                      <a:pPr indent="0" lvl="0" marL="0" rtl="0" algn="l">
                        <a:spcBef>
                          <a:spcPts val="0"/>
                        </a:spcBef>
                        <a:spcAft>
                          <a:spcPts val="0"/>
                        </a:spcAft>
                        <a:buNone/>
                      </a:pPr>
                      <a:r>
                        <a:rPr b="1" lang="en" sz="1000">
                          <a:latin typeface="Open Sans"/>
                          <a:ea typeface="Open Sans"/>
                          <a:cs typeface="Open Sans"/>
                          <a:sym typeface="Open Sans"/>
                        </a:rPr>
                        <a:t>1. Health </a:t>
                      </a:r>
                      <a:endParaRPr b="1" sz="1000">
                        <a:latin typeface="Open Sans"/>
                        <a:ea typeface="Open Sans"/>
                        <a:cs typeface="Open Sans"/>
                        <a:sym typeface="Open Sans"/>
                      </a:endParaRPr>
                    </a:p>
                  </a:txBody>
                  <a:tcPr marT="63500" marB="63500" marR="63500" marL="63500">
                    <a:solidFill>
                      <a:srgbClr val="00CCCC"/>
                    </a:solidFill>
                  </a:tcPr>
                </a:tc>
                <a:tc hMerge="1"/>
                <a:tc>
                  <a:txBody>
                    <a:bodyPr/>
                    <a:lstStyle/>
                    <a:p>
                      <a:pPr indent="0" lvl="0" marL="0" rtl="0" algn="l">
                        <a:spcBef>
                          <a:spcPts val="0"/>
                        </a:spcBef>
                        <a:spcAft>
                          <a:spcPts val="0"/>
                        </a:spcAft>
                        <a:buNone/>
                      </a:pPr>
                      <a:r>
                        <a:t/>
                      </a:r>
                      <a:endParaRPr b="1" sz="1000">
                        <a:latin typeface="Open Sans"/>
                        <a:ea typeface="Open Sans"/>
                        <a:cs typeface="Open Sans"/>
                        <a:sym typeface="Open Sans"/>
                      </a:endParaRPr>
                    </a:p>
                  </a:txBody>
                  <a:tcPr marT="63500" marB="63500" marR="63500" marL="63500">
                    <a:solidFill>
                      <a:srgbClr val="00CCCC"/>
                    </a:solidFill>
                  </a:tcPr>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1.1 Air quality</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Improvement in air quality.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Criteria air contaminants</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1.2 Physical activity</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Increased physical activity.</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Walking miles traveled; cycling miles traveled by County</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1.3 Noise</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Decreased exposure to noise.</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Decrease/increase in VMT by County; impact of electric vehicles on noise levels.</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1.4 Accessibility</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Destinations are more accessible.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Accessibility to destinations and workspaces by active modes or transit</a:t>
                      </a:r>
                      <a:endParaRPr sz="1000">
                        <a:latin typeface="Open Sans"/>
                        <a:ea typeface="Open Sans"/>
                        <a:cs typeface="Open Sans"/>
                        <a:sym typeface="Open Sans"/>
                      </a:endParaRPr>
                    </a:p>
                  </a:txBody>
                  <a:tcPr marT="63500" marB="63500" marR="63500" marL="63500"/>
                </a:tc>
              </a:tr>
              <a:tr h="409575">
                <a:tc>
                  <a:txBody>
                    <a:bodyPr/>
                    <a:lstStyle/>
                    <a:p>
                      <a:pPr indent="0" lvl="0" marL="0" rtl="0" algn="l">
                        <a:spcBef>
                          <a:spcPts val="0"/>
                        </a:spcBef>
                        <a:spcAft>
                          <a:spcPts val="0"/>
                        </a:spcAft>
                        <a:buNone/>
                      </a:pPr>
                      <a:r>
                        <a:rPr lang="en" sz="1000">
                          <a:latin typeface="Open Sans"/>
                          <a:ea typeface="Open Sans"/>
                          <a:cs typeface="Open Sans"/>
                          <a:sym typeface="Open Sans"/>
                        </a:rPr>
                        <a:t>1.5 Buildings</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Indoor air quality is improved.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Number of homes/floor area of workplaces retrofit</a:t>
                      </a:r>
                      <a:endParaRPr sz="1000">
                        <a:latin typeface="Open Sans"/>
                        <a:ea typeface="Open Sans"/>
                        <a:cs typeface="Open Sans"/>
                        <a:sym typeface="Open Sans"/>
                      </a:endParaRPr>
                    </a:p>
                  </a:txBody>
                  <a:tcPr marT="63500" marB="63500" marR="63500" marL="6350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Co-benefits and Co-harms</a:t>
            </a:r>
            <a:endParaRPr>
              <a:solidFill>
                <a:srgbClr val="1B65AC"/>
              </a:solidFill>
              <a:latin typeface="Montserrat"/>
              <a:ea typeface="Montserrat"/>
              <a:cs typeface="Montserrat"/>
              <a:sym typeface="Montserrat"/>
            </a:endParaRPr>
          </a:p>
        </p:txBody>
      </p:sp>
      <p:graphicFrame>
        <p:nvGraphicFramePr>
          <p:cNvPr id="219" name="Google Shape;219;p39"/>
          <p:cNvGraphicFramePr/>
          <p:nvPr/>
        </p:nvGraphicFramePr>
        <p:xfrm>
          <a:off x="1235800" y="1211125"/>
          <a:ext cx="3000000" cy="3000000"/>
        </p:xfrm>
        <a:graphic>
          <a:graphicData uri="http://schemas.openxmlformats.org/drawingml/2006/table">
            <a:tbl>
              <a:tblPr>
                <a:noFill/>
                <a:tableStyleId>{551F56DD-52E9-4CCF-B463-37F64F985B9F}</a:tableStyleId>
              </a:tblPr>
              <a:tblGrid>
                <a:gridCol w="1657350"/>
                <a:gridCol w="2057400"/>
                <a:gridCol w="2790825"/>
              </a:tblGrid>
              <a:tr h="12700">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Category</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Impact overview</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Indicators</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r>
              <a:tr h="12700">
                <a:tc gridSpan="2">
                  <a:txBody>
                    <a:bodyPr/>
                    <a:lstStyle/>
                    <a:p>
                      <a:pPr indent="0" lvl="0" marL="0" rtl="0" algn="l">
                        <a:spcBef>
                          <a:spcPts val="0"/>
                        </a:spcBef>
                        <a:spcAft>
                          <a:spcPts val="0"/>
                        </a:spcAft>
                        <a:buNone/>
                      </a:pPr>
                      <a:r>
                        <a:rPr b="1" lang="en" sz="1000">
                          <a:latin typeface="Open Sans"/>
                          <a:ea typeface="Open Sans"/>
                          <a:cs typeface="Open Sans"/>
                          <a:sym typeface="Open Sans"/>
                        </a:rPr>
                        <a:t>2. Economic prosperity</a:t>
                      </a:r>
                      <a:endParaRPr b="1" sz="1000">
                        <a:latin typeface="Open Sans"/>
                        <a:ea typeface="Open Sans"/>
                        <a:cs typeface="Open Sans"/>
                        <a:sym typeface="Open Sans"/>
                      </a:endParaRPr>
                    </a:p>
                  </a:txBody>
                  <a:tcPr marT="63500" marB="63500" marR="63500" marL="63500">
                    <a:solidFill>
                      <a:srgbClr val="22B2DC"/>
                    </a:solidFill>
                  </a:tcPr>
                </a:tc>
                <a:tc hMerge="1"/>
                <a:tc>
                  <a:txBody>
                    <a:bodyPr/>
                    <a:lstStyle/>
                    <a:p>
                      <a:pPr indent="0" lvl="0" marL="0" rtl="0" algn="l">
                        <a:spcBef>
                          <a:spcPts val="0"/>
                        </a:spcBef>
                        <a:spcAft>
                          <a:spcPts val="0"/>
                        </a:spcAft>
                        <a:buNone/>
                      </a:pPr>
                      <a:r>
                        <a:t/>
                      </a:r>
                      <a:endParaRPr b="1" sz="1000">
                        <a:latin typeface="Open Sans"/>
                        <a:ea typeface="Open Sans"/>
                        <a:cs typeface="Open Sans"/>
                        <a:sym typeface="Open Sans"/>
                      </a:endParaRPr>
                    </a:p>
                  </a:txBody>
                  <a:tcPr marT="63500" marB="63500" marR="63500" marL="63500">
                    <a:solidFill>
                      <a:srgbClr val="22B2DC"/>
                    </a:solidFill>
                  </a:tcPr>
                </a:tc>
              </a:tr>
              <a:tr h="12700">
                <a:tc>
                  <a:txBody>
                    <a:bodyPr/>
                    <a:lstStyle/>
                    <a:p>
                      <a:pPr indent="0" lvl="0" marL="0" rtl="0" algn="l">
                        <a:spcBef>
                          <a:spcPts val="300"/>
                        </a:spcBef>
                        <a:spcAft>
                          <a:spcPts val="0"/>
                        </a:spcAft>
                        <a:buNone/>
                      </a:pPr>
                      <a:r>
                        <a:rPr lang="en" sz="1000">
                          <a:latin typeface="Open Sans"/>
                          <a:ea typeface="Open Sans"/>
                          <a:cs typeface="Open Sans"/>
                          <a:sym typeface="Open Sans"/>
                        </a:rPr>
                        <a:t>2.1 </a:t>
                      </a:r>
                      <a:r>
                        <a:rPr lang="en" sz="1000">
                          <a:uFill>
                            <a:noFill/>
                          </a:uFill>
                          <a:latin typeface="Open Sans"/>
                          <a:ea typeface="Open Sans"/>
                          <a:cs typeface="Open Sans"/>
                          <a:sym typeface="Open Sans"/>
                          <a:hlinkClick r:id="rId3"/>
                        </a:rPr>
                        <a:t>Employment</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New employment opportunities are created. Existing employment opportunities are lost.  </a:t>
                      </a:r>
                      <a:endParaRPr sz="1000">
                        <a:latin typeface="Open Sans"/>
                        <a:ea typeface="Open Sans"/>
                        <a:cs typeface="Open Sans"/>
                        <a:sym typeface="Open Sans"/>
                      </a:endParaRPr>
                    </a:p>
                  </a:txBody>
                  <a:tcPr marT="63500" marB="63500" marR="63500" marL="63500"/>
                </a:tc>
                <a:tc>
                  <a:txBody>
                    <a:bodyPr/>
                    <a:lstStyle/>
                    <a:p>
                      <a:pPr indent="0" lvl="0" marL="0" rtl="0" algn="l">
                        <a:spcBef>
                          <a:spcPts val="300"/>
                        </a:spcBef>
                        <a:spcAft>
                          <a:spcPts val="0"/>
                        </a:spcAft>
                        <a:buNone/>
                      </a:pPr>
                      <a:r>
                        <a:rPr lang="en" sz="1000">
                          <a:latin typeface="Open Sans"/>
                          <a:ea typeface="Open Sans"/>
                          <a:cs typeface="Open Sans"/>
                          <a:sym typeface="Open Sans"/>
                        </a:rPr>
                        <a:t>Jobs created/lost by sector and by county</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2.2 Economic development</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New economic sectors emerge. Existing sectors are phased out.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Capital expenditures by sector and by county</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2.3 Innovation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Decarbonisation policies will stimulate innovation.</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Number of new sectors</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2.4 Reputation</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The reputation of the public and private sector is enhanced.</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Value of “green” reputation</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2.5 Social capital</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Communities are more resilient.</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Number of cooperatives or other non-profit organizations formed</a:t>
                      </a:r>
                      <a:endParaRPr sz="1000">
                        <a:latin typeface="Open Sans"/>
                        <a:ea typeface="Open Sans"/>
                        <a:cs typeface="Open Sans"/>
                        <a:sym typeface="Open Sans"/>
                      </a:endParaRPr>
                    </a:p>
                  </a:txBody>
                  <a:tcPr marT="63500" marB="63500" marR="63500" marL="63500"/>
                </a:tc>
              </a:tr>
              <a:tr h="266700">
                <a:tc>
                  <a:txBody>
                    <a:bodyPr/>
                    <a:lstStyle/>
                    <a:p>
                      <a:pPr indent="0" lvl="0" marL="0" rtl="0" algn="l">
                        <a:spcBef>
                          <a:spcPts val="0"/>
                        </a:spcBef>
                        <a:spcAft>
                          <a:spcPts val="0"/>
                        </a:spcAft>
                        <a:buNone/>
                      </a:pPr>
                      <a:r>
                        <a:rPr lang="en" sz="1000">
                          <a:latin typeface="Open Sans"/>
                          <a:ea typeface="Open Sans"/>
                          <a:cs typeface="Open Sans"/>
                          <a:sym typeface="Open Sans"/>
                        </a:rPr>
                        <a:t>2.6 Natural capital</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Green spaces are preserved and enhanced.</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Energy sprawl/land area required for energy infrastructure</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Area of land preserved or restored</a:t>
                      </a:r>
                      <a:endParaRPr sz="1000">
                        <a:latin typeface="Open Sans"/>
                        <a:ea typeface="Open Sans"/>
                        <a:cs typeface="Open Sans"/>
                        <a:sym typeface="Open Sans"/>
                      </a:endParaRPr>
                    </a:p>
                  </a:txBody>
                  <a:tcPr marT="63500" marB="63500" marR="63500" marL="6350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Co-benefits and Co-harms</a:t>
            </a:r>
            <a:endParaRPr>
              <a:solidFill>
                <a:srgbClr val="1B65AC"/>
              </a:solidFill>
              <a:latin typeface="Montserrat"/>
              <a:ea typeface="Montserrat"/>
              <a:cs typeface="Montserrat"/>
              <a:sym typeface="Montserrat"/>
            </a:endParaRPr>
          </a:p>
        </p:txBody>
      </p:sp>
      <p:graphicFrame>
        <p:nvGraphicFramePr>
          <p:cNvPr id="225" name="Google Shape;225;p40"/>
          <p:cNvGraphicFramePr/>
          <p:nvPr/>
        </p:nvGraphicFramePr>
        <p:xfrm>
          <a:off x="1235800" y="1211125"/>
          <a:ext cx="3000000" cy="3000000"/>
        </p:xfrm>
        <a:graphic>
          <a:graphicData uri="http://schemas.openxmlformats.org/drawingml/2006/table">
            <a:tbl>
              <a:tblPr>
                <a:noFill/>
                <a:tableStyleId>{551F56DD-52E9-4CCF-B463-37F64F985B9F}</a:tableStyleId>
              </a:tblPr>
              <a:tblGrid>
                <a:gridCol w="1657350"/>
                <a:gridCol w="2057400"/>
                <a:gridCol w="2790825"/>
              </a:tblGrid>
              <a:tr h="12700">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Category</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Impact overview</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c>
                  <a:txBody>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Indicators</a:t>
                      </a:r>
                      <a:endParaRPr b="1" sz="1000">
                        <a:solidFill>
                          <a:srgbClr val="FFFFFF"/>
                        </a:solidFill>
                        <a:latin typeface="Open Sans"/>
                        <a:ea typeface="Open Sans"/>
                        <a:cs typeface="Open Sans"/>
                        <a:sym typeface="Open Sans"/>
                      </a:endParaRPr>
                    </a:p>
                  </a:txBody>
                  <a:tcPr marT="63500" marB="63500" marR="63500" marL="63500">
                    <a:solidFill>
                      <a:srgbClr val="365F91"/>
                    </a:solidFill>
                  </a:tcPr>
                </a:tc>
              </a:tr>
              <a:tr h="12700">
                <a:tc gridSpan="2">
                  <a:txBody>
                    <a:bodyPr/>
                    <a:lstStyle/>
                    <a:p>
                      <a:pPr indent="0" lvl="0" marL="0" rtl="0" algn="l">
                        <a:spcBef>
                          <a:spcPts val="0"/>
                        </a:spcBef>
                        <a:spcAft>
                          <a:spcPts val="0"/>
                        </a:spcAft>
                        <a:buNone/>
                      </a:pPr>
                      <a:r>
                        <a:rPr b="1" lang="en" sz="1000">
                          <a:latin typeface="Open Sans"/>
                          <a:ea typeface="Open Sans"/>
                          <a:cs typeface="Open Sans"/>
                          <a:sym typeface="Open Sans"/>
                        </a:rPr>
                        <a:t>3. Social equity</a:t>
                      </a:r>
                      <a:endParaRPr b="1" sz="1000">
                        <a:latin typeface="Open Sans"/>
                        <a:ea typeface="Open Sans"/>
                        <a:cs typeface="Open Sans"/>
                        <a:sym typeface="Open Sans"/>
                      </a:endParaRPr>
                    </a:p>
                  </a:txBody>
                  <a:tcPr marT="63500" marB="63500" marR="63500" marL="63500">
                    <a:solidFill>
                      <a:srgbClr val="00CCCC"/>
                    </a:solidFill>
                  </a:tcPr>
                </a:tc>
                <a:tc hMerge="1"/>
                <a:tc>
                  <a:txBody>
                    <a:bodyPr/>
                    <a:lstStyle/>
                    <a:p>
                      <a:pPr indent="0" lvl="0" marL="0" rtl="0" algn="l">
                        <a:spcBef>
                          <a:spcPts val="0"/>
                        </a:spcBef>
                        <a:spcAft>
                          <a:spcPts val="0"/>
                        </a:spcAft>
                        <a:buNone/>
                      </a:pPr>
                      <a:r>
                        <a:t/>
                      </a:r>
                      <a:endParaRPr b="1" sz="1000">
                        <a:latin typeface="Open Sans"/>
                        <a:ea typeface="Open Sans"/>
                        <a:cs typeface="Open Sans"/>
                        <a:sym typeface="Open Sans"/>
                      </a:endParaRPr>
                    </a:p>
                  </a:txBody>
                  <a:tcPr marT="63500" marB="63500" marR="63500" marL="63500">
                    <a:solidFill>
                      <a:srgbClr val="00CCCC"/>
                    </a:solidFill>
                  </a:tcPr>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3.1 Poverty</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Energy efficiency will reduce household building and transportation costs.</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Household energy expenditures</a:t>
                      </a:r>
                      <a:endParaRPr sz="10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 sz="1000">
                          <a:latin typeface="Open Sans"/>
                          <a:ea typeface="Open Sans"/>
                          <a:cs typeface="Open Sans"/>
                          <a:sym typeface="Open Sans"/>
                        </a:rPr>
                        <a:t>3.2 Intergenerational equity and resilience</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The burden on future generations is decreased. Stranded costs are avoided by acting quickly where possible. </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 sz="1000">
                          <a:latin typeface="Open Sans"/>
                          <a:ea typeface="Open Sans"/>
                          <a:cs typeface="Open Sans"/>
                          <a:sym typeface="Open Sans"/>
                        </a:rPr>
                        <a:t>Social cost of carbon</a:t>
                      </a:r>
                      <a:endParaRPr sz="1000">
                        <a:latin typeface="Open Sans"/>
                        <a:ea typeface="Open Sans"/>
                        <a:cs typeface="Open Sans"/>
                        <a:sym typeface="Open Sans"/>
                      </a:endParaRPr>
                    </a:p>
                  </a:txBody>
                  <a:tcPr marT="63500" marB="63500" marR="63500" marL="6350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i="0" lang="en" sz="2800" u="none" cap="none" strike="noStrike">
                <a:solidFill>
                  <a:srgbClr val="1B65AC"/>
                </a:solidFill>
                <a:latin typeface="Montserrat"/>
                <a:ea typeface="Montserrat"/>
                <a:cs typeface="Montserrat"/>
                <a:sym typeface="Montserrat"/>
              </a:rPr>
              <a:t>GROWTH</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i="0" lang="en" sz="2000" u="none" cap="none" strike="noStrike">
                <a:solidFill>
                  <a:srgbClr val="1B65AC"/>
                </a:solidFill>
                <a:latin typeface="Montserrat"/>
                <a:ea typeface="Montserrat"/>
                <a:cs typeface="Montserrat"/>
                <a:sym typeface="Montserrat"/>
              </a:rPr>
              <a:t>QUALITY GREEN JOBS</a:t>
            </a:r>
            <a:endParaRPr i="0" sz="2000" u="none" cap="none" strike="noStrike">
              <a:solidFill>
                <a:srgbClr val="1B65AC"/>
              </a:solidFill>
              <a:latin typeface="Montserrat"/>
              <a:ea typeface="Montserrat"/>
              <a:cs typeface="Montserrat"/>
              <a:sym typeface="Montserrat"/>
            </a:endParaRPr>
          </a:p>
        </p:txBody>
      </p:sp>
      <p:pic>
        <p:nvPicPr>
          <p:cNvPr id="231" name="Google Shape;231;p41"/>
          <p:cNvPicPr preferRelativeResize="0"/>
          <p:nvPr/>
        </p:nvPicPr>
        <p:blipFill rotWithShape="1">
          <a:blip r:embed="rId3">
            <a:alphaModFix/>
          </a:blip>
          <a:srcRect b="24236" l="0" r="0" t="0"/>
          <a:stretch/>
        </p:blipFill>
        <p:spPr>
          <a:xfrm>
            <a:off x="183112" y="1404853"/>
            <a:ext cx="6317119" cy="3254427"/>
          </a:xfrm>
          <a:prstGeom prst="rect">
            <a:avLst/>
          </a:prstGeom>
          <a:noFill/>
          <a:ln>
            <a:noFill/>
          </a:ln>
        </p:spPr>
      </p:pic>
      <p:grpSp>
        <p:nvGrpSpPr>
          <p:cNvPr id="232" name="Google Shape;232;p41"/>
          <p:cNvGrpSpPr/>
          <p:nvPr/>
        </p:nvGrpSpPr>
        <p:grpSpPr>
          <a:xfrm>
            <a:off x="6803925" y="2359905"/>
            <a:ext cx="2340077" cy="795651"/>
            <a:chOff x="6803925" y="2015530"/>
            <a:chExt cx="2340077" cy="795651"/>
          </a:xfrm>
        </p:grpSpPr>
        <p:pic>
          <p:nvPicPr>
            <p:cNvPr id="233" name="Google Shape;233;p41"/>
            <p:cNvPicPr preferRelativeResize="0"/>
            <p:nvPr/>
          </p:nvPicPr>
          <p:blipFill rotWithShape="1">
            <a:blip r:embed="rId3">
              <a:alphaModFix/>
            </a:blip>
            <a:srcRect b="0" l="54356" r="0" t="91105"/>
            <a:stretch/>
          </p:blipFill>
          <p:spPr>
            <a:xfrm>
              <a:off x="6803925" y="2485655"/>
              <a:ext cx="2340077" cy="325526"/>
            </a:xfrm>
            <a:prstGeom prst="rect">
              <a:avLst/>
            </a:prstGeom>
            <a:noFill/>
            <a:ln>
              <a:noFill/>
            </a:ln>
          </p:spPr>
        </p:pic>
        <p:pic>
          <p:nvPicPr>
            <p:cNvPr id="234" name="Google Shape;234;p41"/>
            <p:cNvPicPr preferRelativeResize="0"/>
            <p:nvPr/>
          </p:nvPicPr>
          <p:blipFill rotWithShape="1">
            <a:blip r:embed="rId3">
              <a:alphaModFix/>
            </a:blip>
            <a:srcRect b="12599" l="54356" r="0" t="74554"/>
            <a:stretch/>
          </p:blipFill>
          <p:spPr>
            <a:xfrm>
              <a:off x="6803925" y="2015530"/>
              <a:ext cx="2340077" cy="470126"/>
            </a:xfrm>
            <a:prstGeom prst="rect">
              <a:avLst/>
            </a:prstGeom>
            <a:noFill/>
            <a:ln>
              <a:noFill/>
            </a:ln>
          </p:spPr>
        </p:pic>
      </p:grpSp>
      <p:grpSp>
        <p:nvGrpSpPr>
          <p:cNvPr id="235" name="Google Shape;235;p41"/>
          <p:cNvGrpSpPr/>
          <p:nvPr/>
        </p:nvGrpSpPr>
        <p:grpSpPr>
          <a:xfrm>
            <a:off x="6667150" y="3309097"/>
            <a:ext cx="2104098" cy="635875"/>
            <a:chOff x="6667150" y="3309097"/>
            <a:chExt cx="2104098" cy="635875"/>
          </a:xfrm>
        </p:grpSpPr>
        <p:pic>
          <p:nvPicPr>
            <p:cNvPr id="236" name="Google Shape;236;p41"/>
            <p:cNvPicPr preferRelativeResize="0"/>
            <p:nvPr/>
          </p:nvPicPr>
          <p:blipFill rotWithShape="1">
            <a:blip r:embed="rId3">
              <a:alphaModFix/>
            </a:blip>
            <a:srcRect b="8070" l="14084" r="44876" t="74554"/>
            <a:stretch/>
          </p:blipFill>
          <p:spPr>
            <a:xfrm>
              <a:off x="6667150" y="3309097"/>
              <a:ext cx="2104098" cy="635875"/>
            </a:xfrm>
            <a:prstGeom prst="rect">
              <a:avLst/>
            </a:prstGeom>
            <a:noFill/>
            <a:ln>
              <a:noFill/>
            </a:ln>
          </p:spPr>
        </p:pic>
        <p:pic>
          <p:nvPicPr>
            <p:cNvPr id="237" name="Google Shape;237;p41"/>
            <p:cNvPicPr preferRelativeResize="0"/>
            <p:nvPr/>
          </p:nvPicPr>
          <p:blipFill rotWithShape="1">
            <a:blip r:embed="rId3">
              <a:alphaModFix/>
            </a:blip>
            <a:srcRect b="0" l="14084" r="44876" t="95213"/>
            <a:stretch/>
          </p:blipFill>
          <p:spPr>
            <a:xfrm>
              <a:off x="6667150" y="3637993"/>
              <a:ext cx="2104098" cy="175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259975" y="250600"/>
            <a:ext cx="82143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500">
                <a:solidFill>
                  <a:srgbClr val="1963AD"/>
                </a:solidFill>
                <a:latin typeface="Open Sans"/>
                <a:ea typeface="Open Sans"/>
                <a:cs typeface="Open Sans"/>
                <a:sym typeface="Open Sans"/>
              </a:rPr>
              <a:t>Meeting Operating Guidelines</a:t>
            </a:r>
            <a:endParaRPr sz="2100">
              <a:solidFill>
                <a:srgbClr val="1963AD"/>
              </a:solidFill>
              <a:latin typeface="Open Sans"/>
              <a:ea typeface="Open Sans"/>
              <a:cs typeface="Open Sans"/>
              <a:sym typeface="Open Sans"/>
            </a:endParaRPr>
          </a:p>
        </p:txBody>
      </p:sp>
      <p:sp>
        <p:nvSpPr>
          <p:cNvPr id="69" name="Google Shape;69;p15"/>
          <p:cNvSpPr txBox="1"/>
          <p:nvPr/>
        </p:nvSpPr>
        <p:spPr>
          <a:xfrm>
            <a:off x="387625" y="922925"/>
            <a:ext cx="8214300" cy="1994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share airtime in order to listen to, and hear from, as many perspectives as possible. </a:t>
            </a:r>
            <a:endParaRPr sz="2100">
              <a:solidFill>
                <a:schemeClr val="dk2"/>
              </a:solidFill>
              <a:latin typeface="Open Sans"/>
              <a:ea typeface="Open Sans"/>
              <a:cs typeface="Open Sans"/>
              <a:sym typeface="Open Sans"/>
            </a:endParaRPr>
          </a:p>
          <a:p>
            <a:pPr indent="-361950" lvl="0" marL="457200" rtl="0" algn="l">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manage our participation together to start and end on time. </a:t>
            </a:r>
            <a:endParaRPr sz="2100">
              <a:solidFill>
                <a:schemeClr val="dk2"/>
              </a:solidFill>
              <a:latin typeface="Open Sans"/>
              <a:ea typeface="Open Sans"/>
              <a:cs typeface="Open Sans"/>
              <a:sym typeface="Open Sans"/>
            </a:endParaRPr>
          </a:p>
          <a:p>
            <a:pPr indent="-361950" lvl="0" marL="457200" rtl="0" algn="l">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use respectful and inclusive language. </a:t>
            </a:r>
            <a:endParaRPr sz="2100">
              <a:solidFill>
                <a:schemeClr val="dk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i="0" lang="en" sz="2800" u="none" cap="none" strike="noStrike">
                <a:solidFill>
                  <a:srgbClr val="1B65AC"/>
                </a:solidFill>
                <a:latin typeface="Montserrat"/>
                <a:ea typeface="Montserrat"/>
                <a:cs typeface="Montserrat"/>
                <a:sym typeface="Montserrat"/>
              </a:rPr>
              <a:t>EQUITY</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i="0" lang="en" sz="2000" u="none" cap="none" strike="noStrike">
                <a:solidFill>
                  <a:srgbClr val="1B65AC"/>
                </a:solidFill>
                <a:latin typeface="Montserrat"/>
                <a:ea typeface="Montserrat"/>
                <a:cs typeface="Montserrat"/>
                <a:sym typeface="Montserrat"/>
              </a:rPr>
              <a:t>LONG-TERM SAVINGS</a:t>
            </a:r>
            <a:endParaRPr i="0" sz="2000" u="none" cap="none" strike="noStrike">
              <a:solidFill>
                <a:srgbClr val="1B65AC"/>
              </a:solidFill>
              <a:latin typeface="Montserrat"/>
              <a:ea typeface="Montserrat"/>
              <a:cs typeface="Montserrat"/>
              <a:sym typeface="Montserrat"/>
            </a:endParaRPr>
          </a:p>
        </p:txBody>
      </p:sp>
      <p:pic>
        <p:nvPicPr>
          <p:cNvPr id="243" name="Google Shape;243;p42"/>
          <p:cNvPicPr preferRelativeResize="0"/>
          <p:nvPr/>
        </p:nvPicPr>
        <p:blipFill rotWithShape="1">
          <a:blip r:embed="rId3">
            <a:alphaModFix/>
          </a:blip>
          <a:srcRect b="0" l="0" r="0" t="0"/>
          <a:stretch/>
        </p:blipFill>
        <p:spPr>
          <a:xfrm>
            <a:off x="323103" y="1457796"/>
            <a:ext cx="3941963" cy="2788043"/>
          </a:xfrm>
          <a:prstGeom prst="rect">
            <a:avLst/>
          </a:prstGeom>
          <a:noFill/>
          <a:ln>
            <a:noFill/>
          </a:ln>
        </p:spPr>
      </p:pic>
      <p:pic>
        <p:nvPicPr>
          <p:cNvPr id="244" name="Google Shape;244;p42"/>
          <p:cNvPicPr preferRelativeResize="0"/>
          <p:nvPr/>
        </p:nvPicPr>
        <p:blipFill rotWithShape="1">
          <a:blip r:embed="rId4">
            <a:alphaModFix/>
          </a:blip>
          <a:srcRect b="0" l="2495" r="3342" t="0"/>
          <a:stretch/>
        </p:blipFill>
        <p:spPr>
          <a:xfrm>
            <a:off x="4135511" y="1457796"/>
            <a:ext cx="4824249" cy="26694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i="0" lang="en" sz="2800" u="none" cap="none" strike="noStrike">
                <a:solidFill>
                  <a:srgbClr val="1B65AC"/>
                </a:solidFill>
                <a:latin typeface="Montserrat"/>
                <a:ea typeface="Montserrat"/>
                <a:cs typeface="Montserrat"/>
                <a:sym typeface="Montserrat"/>
              </a:rPr>
              <a:t>EQUITY</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i="0" lang="en" sz="2000" u="none" cap="none" strike="noStrike">
                <a:solidFill>
                  <a:srgbClr val="1B65AC"/>
                </a:solidFill>
                <a:latin typeface="Montserrat"/>
                <a:ea typeface="Montserrat"/>
                <a:cs typeface="Montserrat"/>
                <a:sym typeface="Montserrat"/>
              </a:rPr>
              <a:t>HEALTH + WELL-BEING</a:t>
            </a:r>
            <a:endParaRPr i="0" sz="2000" u="none" cap="none" strike="noStrike">
              <a:solidFill>
                <a:srgbClr val="1B65AC"/>
              </a:solidFill>
              <a:latin typeface="Montserrat"/>
              <a:ea typeface="Montserrat"/>
              <a:cs typeface="Montserrat"/>
              <a:sym typeface="Montserrat"/>
            </a:endParaRPr>
          </a:p>
        </p:txBody>
      </p:sp>
      <p:pic>
        <p:nvPicPr>
          <p:cNvPr id="250" name="Google Shape;250;p43"/>
          <p:cNvPicPr preferRelativeResize="0"/>
          <p:nvPr/>
        </p:nvPicPr>
        <p:blipFill rotWithShape="1">
          <a:blip r:embed="rId3">
            <a:alphaModFix/>
          </a:blip>
          <a:srcRect b="6943" l="0" r="0" t="966"/>
          <a:stretch/>
        </p:blipFill>
        <p:spPr>
          <a:xfrm>
            <a:off x="89647" y="1345904"/>
            <a:ext cx="4625830" cy="3008459"/>
          </a:xfrm>
          <a:prstGeom prst="rect">
            <a:avLst/>
          </a:prstGeom>
          <a:noFill/>
          <a:ln>
            <a:noFill/>
          </a:ln>
        </p:spPr>
      </p:pic>
      <p:pic>
        <p:nvPicPr>
          <p:cNvPr id="251" name="Google Shape;251;p43"/>
          <p:cNvPicPr preferRelativeResize="0"/>
          <p:nvPr/>
        </p:nvPicPr>
        <p:blipFill rotWithShape="1">
          <a:blip r:embed="rId4">
            <a:alphaModFix/>
          </a:blip>
          <a:srcRect b="11691" l="0" r="0" t="0"/>
          <a:stretch/>
        </p:blipFill>
        <p:spPr>
          <a:xfrm>
            <a:off x="4536868" y="1356414"/>
            <a:ext cx="4539509" cy="30715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i="0" lang="en" sz="2800" u="none" cap="none" strike="noStrike">
                <a:solidFill>
                  <a:srgbClr val="1B65AC"/>
                </a:solidFill>
                <a:latin typeface="Montserrat"/>
                <a:ea typeface="Montserrat"/>
                <a:cs typeface="Montserrat"/>
                <a:sym typeface="Montserrat"/>
              </a:rPr>
              <a:t>SUSTAINABILITY</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i="0" lang="en" sz="2000" u="none" cap="none" strike="noStrike">
                <a:solidFill>
                  <a:srgbClr val="1B65AC"/>
                </a:solidFill>
                <a:latin typeface="Montserrat"/>
                <a:ea typeface="Montserrat"/>
                <a:cs typeface="Montserrat"/>
                <a:sym typeface="Montserrat"/>
              </a:rPr>
              <a:t>AFFORDABILITY</a:t>
            </a:r>
            <a:endParaRPr i="0" sz="2000" u="none" cap="none" strike="noStrike">
              <a:solidFill>
                <a:srgbClr val="1B65AC"/>
              </a:solidFill>
              <a:latin typeface="Montserrat"/>
              <a:ea typeface="Montserrat"/>
              <a:cs typeface="Montserrat"/>
              <a:sym typeface="Montserrat"/>
            </a:endParaRPr>
          </a:p>
        </p:txBody>
      </p:sp>
      <p:pic>
        <p:nvPicPr>
          <p:cNvPr id="257" name="Google Shape;257;p44"/>
          <p:cNvPicPr preferRelativeResize="0"/>
          <p:nvPr/>
        </p:nvPicPr>
        <p:blipFill rotWithShape="1">
          <a:blip r:embed="rId3">
            <a:alphaModFix/>
          </a:blip>
          <a:srcRect b="0" l="0" r="0" t="0"/>
          <a:stretch/>
        </p:blipFill>
        <p:spPr>
          <a:xfrm>
            <a:off x="259359" y="1266756"/>
            <a:ext cx="4193627" cy="2899005"/>
          </a:xfrm>
          <a:prstGeom prst="rect">
            <a:avLst/>
          </a:prstGeom>
          <a:noFill/>
          <a:ln>
            <a:noFill/>
          </a:ln>
        </p:spPr>
      </p:pic>
      <p:pic>
        <p:nvPicPr>
          <p:cNvPr id="258" name="Google Shape;258;p44"/>
          <p:cNvPicPr preferRelativeResize="0"/>
          <p:nvPr/>
        </p:nvPicPr>
        <p:blipFill rotWithShape="1">
          <a:blip r:embed="rId4">
            <a:alphaModFix/>
          </a:blip>
          <a:srcRect b="0" l="0" r="0" t="0"/>
          <a:stretch/>
        </p:blipFill>
        <p:spPr>
          <a:xfrm>
            <a:off x="4360433" y="1344705"/>
            <a:ext cx="4191587" cy="29221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lang="en" sz="2800">
                <a:solidFill>
                  <a:srgbClr val="1B65AC"/>
                </a:solidFill>
                <a:latin typeface="Montserrat"/>
                <a:ea typeface="Montserrat"/>
                <a:cs typeface="Montserrat"/>
                <a:sym typeface="Montserrat"/>
              </a:rPr>
              <a:t>ENERGY BURDEN</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i="0" lang="en" sz="2000" u="none" cap="none" strike="noStrike">
                <a:solidFill>
                  <a:srgbClr val="1B65AC"/>
                </a:solidFill>
                <a:latin typeface="Montserrat"/>
                <a:ea typeface="Montserrat"/>
                <a:cs typeface="Montserrat"/>
                <a:sym typeface="Montserrat"/>
              </a:rPr>
              <a:t>AFFORDABILITY</a:t>
            </a:r>
            <a:endParaRPr i="0" sz="2000" u="none" cap="none" strike="noStrike">
              <a:solidFill>
                <a:srgbClr val="1B65AC"/>
              </a:solidFill>
              <a:latin typeface="Montserrat"/>
              <a:ea typeface="Montserrat"/>
              <a:cs typeface="Montserrat"/>
              <a:sym typeface="Montserrat"/>
            </a:endParaRPr>
          </a:p>
        </p:txBody>
      </p:sp>
      <p:pic>
        <p:nvPicPr>
          <p:cNvPr id="264" name="Google Shape;264;p45" title="Chart"/>
          <p:cNvPicPr preferRelativeResize="0"/>
          <p:nvPr/>
        </p:nvPicPr>
        <p:blipFill>
          <a:blip r:embed="rId3">
            <a:alphaModFix/>
          </a:blip>
          <a:stretch>
            <a:fillRect/>
          </a:stretch>
        </p:blipFill>
        <p:spPr>
          <a:xfrm>
            <a:off x="388150" y="1143842"/>
            <a:ext cx="6261614" cy="3869708"/>
          </a:xfrm>
          <a:prstGeom prst="rect">
            <a:avLst/>
          </a:prstGeom>
          <a:noFill/>
          <a:ln>
            <a:noFill/>
          </a:ln>
        </p:spPr>
      </p:pic>
      <p:sp>
        <p:nvSpPr>
          <p:cNvPr id="265" name="Google Shape;265;p45"/>
          <p:cNvSpPr txBox="1"/>
          <p:nvPr/>
        </p:nvSpPr>
        <p:spPr>
          <a:xfrm>
            <a:off x="6467550" y="2463200"/>
            <a:ext cx="1925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latin typeface="Open Sans"/>
                <a:ea typeface="Open Sans"/>
                <a:cs typeface="Open Sans"/>
                <a:sym typeface="Open Sans"/>
              </a:rPr>
              <a:t>An individual or family is considered energy burdened if they spend 6% or more of their income on energy costs</a:t>
            </a:r>
            <a:endParaRPr>
              <a:solidFill>
                <a:srgbClr val="666666"/>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lang="en" sz="2800">
                <a:solidFill>
                  <a:srgbClr val="1B65AC"/>
                </a:solidFill>
                <a:latin typeface="Montserrat"/>
                <a:ea typeface="Montserrat"/>
                <a:cs typeface="Montserrat"/>
                <a:sym typeface="Montserrat"/>
              </a:rPr>
              <a:t>HEALTH</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lang="en" sz="2000">
                <a:solidFill>
                  <a:srgbClr val="1B65AC"/>
                </a:solidFill>
                <a:latin typeface="Montserrat"/>
                <a:ea typeface="Montserrat"/>
                <a:cs typeface="Montserrat"/>
                <a:sym typeface="Montserrat"/>
              </a:rPr>
              <a:t>Air Quality</a:t>
            </a:r>
            <a:endParaRPr i="0" sz="2000" u="none" cap="none" strike="noStrike">
              <a:solidFill>
                <a:srgbClr val="1B65AC"/>
              </a:solidFill>
              <a:latin typeface="Montserrat"/>
              <a:ea typeface="Montserrat"/>
              <a:cs typeface="Montserrat"/>
              <a:sym typeface="Montserrat"/>
            </a:endParaRPr>
          </a:p>
        </p:txBody>
      </p:sp>
      <p:pic>
        <p:nvPicPr>
          <p:cNvPr id="271" name="Google Shape;271;p46"/>
          <p:cNvPicPr preferRelativeResize="0"/>
          <p:nvPr/>
        </p:nvPicPr>
        <p:blipFill rotWithShape="1">
          <a:blip r:embed="rId3">
            <a:alphaModFix/>
          </a:blip>
          <a:srcRect b="0" l="0" r="49801" t="0"/>
          <a:stretch/>
        </p:blipFill>
        <p:spPr>
          <a:xfrm>
            <a:off x="2810225" y="536875"/>
            <a:ext cx="5859601" cy="4371099"/>
          </a:xfrm>
          <a:prstGeom prst="rect">
            <a:avLst/>
          </a:prstGeom>
          <a:noFill/>
          <a:ln>
            <a:noFill/>
          </a:ln>
        </p:spPr>
      </p:pic>
      <p:sp>
        <p:nvSpPr>
          <p:cNvPr id="272" name="Google Shape;272;p46"/>
          <p:cNvSpPr txBox="1"/>
          <p:nvPr/>
        </p:nvSpPr>
        <p:spPr>
          <a:xfrm>
            <a:off x="388150" y="1572250"/>
            <a:ext cx="1925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latin typeface="Open Sans"/>
                <a:ea typeface="Open Sans"/>
                <a:cs typeface="Open Sans"/>
                <a:sym typeface="Open Sans"/>
              </a:rPr>
              <a:t>EPA - Benefits Risk Assessment Health Impacts Screening and Mapping Tool (COBRA)</a:t>
            </a:r>
            <a:endParaRPr>
              <a:solidFill>
                <a:srgbClr val="666666"/>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nvSpPr>
        <p:spPr>
          <a:xfrm>
            <a:off x="388141" y="396292"/>
            <a:ext cx="84690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Open Sans"/>
              <a:buNone/>
            </a:pPr>
            <a:r>
              <a:rPr lang="en" sz="2800">
                <a:solidFill>
                  <a:srgbClr val="1B65AC"/>
                </a:solidFill>
                <a:latin typeface="Montserrat"/>
                <a:ea typeface="Montserrat"/>
                <a:cs typeface="Montserrat"/>
                <a:sym typeface="Montserrat"/>
              </a:rPr>
              <a:t>SOCIAL COST OF CARBON</a:t>
            </a:r>
            <a:endParaRPr>
              <a:solidFill>
                <a:srgbClr val="1B65A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Open Sans Light"/>
              <a:buNone/>
            </a:pPr>
            <a:r>
              <a:rPr lang="en" sz="2000">
                <a:solidFill>
                  <a:srgbClr val="1B65AC"/>
                </a:solidFill>
                <a:latin typeface="Montserrat"/>
                <a:ea typeface="Montserrat"/>
                <a:cs typeface="Montserrat"/>
                <a:sym typeface="Montserrat"/>
              </a:rPr>
              <a:t>Intergenerational equity and resilience</a:t>
            </a:r>
            <a:endParaRPr i="0" sz="2000" u="none" cap="none" strike="noStrike">
              <a:solidFill>
                <a:srgbClr val="1B65AC"/>
              </a:solidFill>
              <a:latin typeface="Montserrat"/>
              <a:ea typeface="Montserrat"/>
              <a:cs typeface="Montserrat"/>
              <a:sym typeface="Montserrat"/>
            </a:endParaRPr>
          </a:p>
        </p:txBody>
      </p:sp>
      <p:pic>
        <p:nvPicPr>
          <p:cNvPr id="278" name="Google Shape;278;p47" title="Chart"/>
          <p:cNvPicPr preferRelativeResize="0"/>
          <p:nvPr/>
        </p:nvPicPr>
        <p:blipFill>
          <a:blip r:embed="rId3">
            <a:alphaModFix/>
          </a:blip>
          <a:stretch>
            <a:fillRect/>
          </a:stretch>
        </p:blipFill>
        <p:spPr>
          <a:xfrm>
            <a:off x="388150" y="1121392"/>
            <a:ext cx="6258288" cy="3869708"/>
          </a:xfrm>
          <a:prstGeom prst="rect">
            <a:avLst/>
          </a:prstGeom>
          <a:noFill/>
          <a:ln>
            <a:noFill/>
          </a:ln>
        </p:spPr>
      </p:pic>
      <p:sp>
        <p:nvSpPr>
          <p:cNvPr id="279" name="Google Shape;279;p47"/>
          <p:cNvSpPr txBox="1"/>
          <p:nvPr/>
        </p:nvSpPr>
        <p:spPr>
          <a:xfrm>
            <a:off x="6325250" y="2216125"/>
            <a:ext cx="176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latin typeface="Open Sans"/>
                <a:ea typeface="Open Sans"/>
                <a:cs typeface="Open Sans"/>
                <a:sym typeface="Open Sans"/>
              </a:rPr>
              <a:t>Economic Impacts of avoided GHG emissions</a:t>
            </a:r>
            <a:endParaRPr>
              <a:solidFill>
                <a:srgbClr val="666666"/>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283" name="Shape 283"/>
        <p:cNvGrpSpPr/>
        <p:nvPr/>
      </p:nvGrpSpPr>
      <p:grpSpPr>
        <a:xfrm>
          <a:off x="0" y="0"/>
          <a:ext cx="0" cy="0"/>
          <a:chOff x="0" y="0"/>
          <a:chExt cx="0" cy="0"/>
        </a:xfrm>
      </p:grpSpPr>
      <p:sp>
        <p:nvSpPr>
          <p:cNvPr id="284" name="Google Shape;284;p48"/>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chemeClr val="dk1"/>
              </a:buClr>
              <a:buSzPts val="1100"/>
              <a:buFont typeface="Arial"/>
              <a:buNone/>
            </a:pPr>
            <a:r>
              <a:rPr lang="en" sz="3800">
                <a:solidFill>
                  <a:schemeClr val="lt1"/>
                </a:solidFill>
                <a:latin typeface="Open Sans Light"/>
                <a:ea typeface="Open Sans Light"/>
                <a:cs typeface="Open Sans Light"/>
                <a:sym typeface="Open Sans Light"/>
              </a:rPr>
              <a:t>Co-benefits and Co-harms</a:t>
            </a:r>
            <a:r>
              <a:rPr lang="en" sz="3200">
                <a:solidFill>
                  <a:schemeClr val="lt1"/>
                </a:solidFill>
                <a:latin typeface="Open Sans Light"/>
                <a:ea typeface="Open Sans Light"/>
                <a:cs typeface="Open Sans Light"/>
                <a:sym typeface="Open Sans Light"/>
              </a:rPr>
              <a:t> Q&amp;A</a:t>
            </a:r>
            <a:endParaRPr sz="3200">
              <a:solidFill>
                <a:schemeClr val="lt1"/>
              </a:solidFill>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B2DC"/>
        </a:solidFill>
      </p:bgPr>
    </p:bg>
    <p:spTree>
      <p:nvGrpSpPr>
        <p:cNvPr id="288" name="Shape 288"/>
        <p:cNvGrpSpPr/>
        <p:nvPr/>
      </p:nvGrpSpPr>
      <p:grpSpPr>
        <a:xfrm>
          <a:off x="0" y="0"/>
          <a:ext cx="0" cy="0"/>
          <a:chOff x="0" y="0"/>
          <a:chExt cx="0" cy="0"/>
        </a:xfrm>
      </p:grpSpPr>
      <p:sp>
        <p:nvSpPr>
          <p:cNvPr id="289" name="Google Shape;289;p49"/>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Feedback Lab</a:t>
            </a:r>
            <a:endParaRPr sz="3800">
              <a:solidFill>
                <a:schemeClr val="lt1"/>
              </a:solidFill>
              <a:latin typeface="Open Sans Light"/>
              <a:ea typeface="Open Sans Light"/>
              <a:cs typeface="Open Sans Light"/>
              <a:sym typeface="Open Sans Light"/>
            </a:endParaRPr>
          </a:p>
        </p:txBody>
      </p:sp>
      <p:sp>
        <p:nvSpPr>
          <p:cNvPr id="290" name="Google Shape;29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1" name="Google Shape;291;p49"/>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295" name="Shape 295"/>
        <p:cNvGrpSpPr/>
        <p:nvPr/>
      </p:nvGrpSpPr>
      <p:grpSpPr>
        <a:xfrm>
          <a:off x="0" y="0"/>
          <a:ext cx="0" cy="0"/>
          <a:chOff x="0" y="0"/>
          <a:chExt cx="0" cy="0"/>
        </a:xfrm>
      </p:grpSpPr>
      <p:sp>
        <p:nvSpPr>
          <p:cNvPr id="296" name="Google Shape;296;p50"/>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Appendix</a:t>
            </a:r>
            <a:endParaRPr sz="3800">
              <a:solidFill>
                <a:schemeClr val="lt1"/>
              </a:solidFill>
              <a:latin typeface="Open Sans Light"/>
              <a:ea typeface="Open Sans Light"/>
              <a:cs typeface="Open Sans Light"/>
              <a:sym typeface="Open Sans Light"/>
            </a:endParaRPr>
          </a:p>
        </p:txBody>
      </p:sp>
      <p:sp>
        <p:nvSpPr>
          <p:cNvPr id="297" name="Google Shape;297;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8" name="Google Shape;298;p50"/>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B1DC"/>
        </a:solidFill>
      </p:bgPr>
    </p:bg>
    <p:spTree>
      <p:nvGrpSpPr>
        <p:cNvPr id="302" name="Shape 302"/>
        <p:cNvGrpSpPr/>
        <p:nvPr/>
      </p:nvGrpSpPr>
      <p:grpSpPr>
        <a:xfrm>
          <a:off x="0" y="0"/>
          <a:ext cx="0" cy="0"/>
          <a:chOff x="0" y="0"/>
          <a:chExt cx="0" cy="0"/>
        </a:xfrm>
      </p:grpSpPr>
      <p:sp>
        <p:nvSpPr>
          <p:cNvPr id="303" name="Google Shape;303;p51"/>
          <p:cNvSpPr txBox="1"/>
          <p:nvPr/>
        </p:nvSpPr>
        <p:spPr>
          <a:xfrm>
            <a:off x="567650" y="2879075"/>
            <a:ext cx="75495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Miro Board</a:t>
            </a:r>
            <a:endParaRPr sz="3800">
              <a:solidFill>
                <a:schemeClr val="lt1"/>
              </a:solidFill>
              <a:latin typeface="Open Sans Light"/>
              <a:ea typeface="Open Sans Light"/>
              <a:cs typeface="Open Sans Light"/>
              <a:sym typeface="Open Sans Light"/>
            </a:endParaRPr>
          </a:p>
        </p:txBody>
      </p:sp>
      <p:sp>
        <p:nvSpPr>
          <p:cNvPr id="304" name="Google Shape;304;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5" name="Google Shape;305;p51"/>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259975" y="250600"/>
            <a:ext cx="82143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500">
                <a:solidFill>
                  <a:srgbClr val="1963AD"/>
                </a:solidFill>
                <a:latin typeface="Open Sans"/>
                <a:ea typeface="Open Sans"/>
                <a:cs typeface="Open Sans"/>
                <a:sym typeface="Open Sans"/>
              </a:rPr>
              <a:t>Zoom Etiquette</a:t>
            </a:r>
            <a:endParaRPr sz="2500">
              <a:solidFill>
                <a:srgbClr val="1963AD"/>
              </a:solidFill>
              <a:latin typeface="Open Sans"/>
              <a:ea typeface="Open Sans"/>
              <a:cs typeface="Open Sans"/>
              <a:sym typeface="Open Sans"/>
            </a:endParaRPr>
          </a:p>
        </p:txBody>
      </p:sp>
      <p:sp>
        <p:nvSpPr>
          <p:cNvPr id="75" name="Google Shape;75;p16"/>
          <p:cNvSpPr txBox="1"/>
          <p:nvPr/>
        </p:nvSpPr>
        <p:spPr>
          <a:xfrm>
            <a:off x="387625" y="922925"/>
            <a:ext cx="8214300" cy="2366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Please stay on mute when not speaking, and use the chat to ask questions, while presentations are in-progress. </a:t>
            </a:r>
            <a:endParaRPr sz="2100">
              <a:solidFill>
                <a:schemeClr val="dk2"/>
              </a:solidFill>
              <a:latin typeface="Open Sans"/>
              <a:ea typeface="Open Sans"/>
              <a:cs typeface="Open Sans"/>
              <a:sym typeface="Open Sans"/>
            </a:endParaRPr>
          </a:p>
          <a:p>
            <a:pPr indent="-361950" lvl="0" marL="457200" rtl="0" algn="l">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Please use the “raise hand” function to ask a question during Q+A periods, and let us know your name and affiliation (if you have one).</a:t>
            </a:r>
            <a:endParaRPr sz="2100">
              <a:solidFill>
                <a:schemeClr val="dk2"/>
              </a:solidFill>
              <a:latin typeface="Open Sans"/>
              <a:ea typeface="Open Sans"/>
              <a:cs typeface="Open Sans"/>
              <a:sym typeface="Open Sans"/>
            </a:endParaRPr>
          </a:p>
          <a:p>
            <a:pPr indent="-361950" lvl="0" marL="457200" rtl="0" algn="l">
              <a:lnSpc>
                <a:spcPct val="115000"/>
              </a:lnSpc>
              <a:spcBef>
                <a:spcPts val="0"/>
              </a:spcBef>
              <a:spcAft>
                <a:spcPts val="0"/>
              </a:spcAft>
              <a:buClr>
                <a:srgbClr val="1963AD"/>
              </a:buClr>
              <a:buSzPts val="2100"/>
              <a:buFont typeface="Open Sans"/>
              <a:buAutoNum type="arabicPeriod"/>
            </a:pPr>
            <a:r>
              <a:rPr lang="en" sz="2100">
                <a:solidFill>
                  <a:schemeClr val="dk2"/>
                </a:solidFill>
                <a:latin typeface="Open Sans"/>
                <a:ea typeface="Open Sans"/>
                <a:cs typeface="Open Sans"/>
                <a:sym typeface="Open Sans"/>
              </a:rPr>
              <a:t>Please note that we are recording this session.</a:t>
            </a:r>
            <a:r>
              <a:rPr lang="en" sz="2100">
                <a:solidFill>
                  <a:srgbClr val="1963AD"/>
                </a:solidFill>
                <a:latin typeface="Open Sans"/>
                <a:ea typeface="Open Sans"/>
                <a:cs typeface="Open Sans"/>
                <a:sym typeface="Open Sans"/>
              </a:rPr>
              <a:t>  </a:t>
            </a:r>
            <a:endParaRPr sz="2100">
              <a:solidFill>
                <a:srgbClr val="1963AD"/>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2"/>
          <p:cNvSpPr txBox="1"/>
          <p:nvPr>
            <p:ph type="title"/>
          </p:nvPr>
        </p:nvSpPr>
        <p:spPr>
          <a:xfrm>
            <a:off x="311713" y="112350"/>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What does a “just transition” look like for natural gas decarbonization</a:t>
            </a:r>
            <a:endParaRPr>
              <a:solidFill>
                <a:srgbClr val="1B65AC"/>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type="title"/>
          </p:nvPr>
        </p:nvSpPr>
        <p:spPr>
          <a:xfrm>
            <a:off x="311713" y="112350"/>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Common Actions - Both Scenarios</a:t>
            </a:r>
            <a:endParaRPr>
              <a:solidFill>
                <a:srgbClr val="1B65AC"/>
              </a:solidFill>
              <a:latin typeface="Montserrat"/>
              <a:ea typeface="Montserrat"/>
              <a:cs typeface="Montserrat"/>
              <a:sym typeface="Montserrat"/>
            </a:endParaRPr>
          </a:p>
        </p:txBody>
      </p:sp>
      <p:graphicFrame>
        <p:nvGraphicFramePr>
          <p:cNvPr id="316" name="Google Shape;316;p53"/>
          <p:cNvGraphicFramePr/>
          <p:nvPr/>
        </p:nvGraphicFramePr>
        <p:xfrm>
          <a:off x="339600" y="685050"/>
          <a:ext cx="3000000" cy="3000000"/>
        </p:xfrm>
        <a:graphic>
          <a:graphicData uri="http://schemas.openxmlformats.org/drawingml/2006/table">
            <a:tbl>
              <a:tblPr>
                <a:noFill/>
                <a:tableStyleId>{801F09B6-3E34-4D8A-AD24-DFDC16FC0B47}</a:tableStyleId>
              </a:tblPr>
              <a:tblGrid>
                <a:gridCol w="1236600"/>
                <a:gridCol w="1807050"/>
                <a:gridCol w="1807050"/>
                <a:gridCol w="1807050"/>
                <a:gridCol w="1807050"/>
              </a:tblGrid>
              <a:tr h="329975">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5619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Increase density of development in urban zones</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Fraction of single new builds to be reduced to 25% of new buildings in counties with high urban density by 2040, decrease in personal use vehicle miles travelled</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619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Deep retrofits in the building stock</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Retrofit 95% of existing buildings by 2040 to achieve a 50% reduction in space heating/cooling and a 40% reduction other non water heating energy use</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Increase transit ridership</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Triple transit ridership in urban centers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Decrease freight vehicle miles travelled</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Decrease vehicle miles travelled by 15% by 2050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ph type="title"/>
          </p:nvPr>
        </p:nvSpPr>
        <p:spPr>
          <a:xfrm>
            <a:off x="311713" y="112350"/>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Common Actions - Both Scenarios</a:t>
            </a:r>
            <a:endParaRPr>
              <a:solidFill>
                <a:srgbClr val="1B65AC"/>
              </a:solidFill>
              <a:latin typeface="Montserrat"/>
              <a:ea typeface="Montserrat"/>
              <a:cs typeface="Montserrat"/>
              <a:sym typeface="Montserrat"/>
            </a:endParaRPr>
          </a:p>
        </p:txBody>
      </p:sp>
      <p:graphicFrame>
        <p:nvGraphicFramePr>
          <p:cNvPr id="322" name="Google Shape;322;p54"/>
          <p:cNvGraphicFramePr/>
          <p:nvPr/>
        </p:nvGraphicFramePr>
        <p:xfrm>
          <a:off x="395113" y="982500"/>
          <a:ext cx="3000000" cy="3000000"/>
        </p:xfrm>
        <a:graphic>
          <a:graphicData uri="http://schemas.openxmlformats.org/drawingml/2006/table">
            <a:tbl>
              <a:tblPr>
                <a:noFill/>
                <a:tableStyleId>{801F09B6-3E34-4D8A-AD24-DFDC16FC0B47}</a:tableStyleId>
              </a:tblPr>
              <a:tblGrid>
                <a:gridCol w="1220375"/>
                <a:gridCol w="1783350"/>
                <a:gridCol w="1783350"/>
                <a:gridCol w="1783350"/>
                <a:gridCol w="1783350"/>
              </a:tblGrid>
              <a:tr h="304800">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3905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Mode Shift to cycling</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Transfer 10% of personal use vehicle trips to electric micro-mobility (e.g., e-bike/e-scooter) in urban counties by 2035</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05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Efficiency improvements in industry</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Improve the energy efficiency of industrial facilities to achieve a 50% reduction in energy use by 2050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Marine passenger electrification</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Passenger ferries 100% electric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type="title"/>
          </p:nvPr>
        </p:nvSpPr>
        <p:spPr>
          <a:xfrm>
            <a:off x="311700" y="2278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Electrification - Demand Side Actions</a:t>
            </a:r>
            <a:endParaRPr>
              <a:solidFill>
                <a:srgbClr val="1B65AC"/>
              </a:solidFill>
              <a:latin typeface="Montserrat"/>
              <a:ea typeface="Montserrat"/>
              <a:cs typeface="Montserrat"/>
              <a:sym typeface="Montserrat"/>
            </a:endParaRPr>
          </a:p>
        </p:txBody>
      </p:sp>
      <p:graphicFrame>
        <p:nvGraphicFramePr>
          <p:cNvPr id="328" name="Google Shape;328;p55"/>
          <p:cNvGraphicFramePr/>
          <p:nvPr/>
        </p:nvGraphicFramePr>
        <p:xfrm>
          <a:off x="395113" y="1008963"/>
          <a:ext cx="3000000" cy="3000000"/>
        </p:xfrm>
        <a:graphic>
          <a:graphicData uri="http://schemas.openxmlformats.org/drawingml/2006/table">
            <a:tbl>
              <a:tblPr>
                <a:noFill/>
                <a:tableStyleId>{801F09B6-3E34-4D8A-AD24-DFDC16FC0B47}</a:tableStyleId>
              </a:tblPr>
              <a:tblGrid>
                <a:gridCol w="1220375"/>
                <a:gridCol w="1783350"/>
                <a:gridCol w="1783350"/>
                <a:gridCol w="1783350"/>
                <a:gridCol w="1783350"/>
              </a:tblGrid>
              <a:tr h="304800">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residential space conditioning</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residential water heating</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space conditioning</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water heating</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50% of new sales for existing buildings are electric heat pumps by 2040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type="title"/>
          </p:nvPr>
        </p:nvSpPr>
        <p:spPr>
          <a:xfrm>
            <a:off x="289250" y="631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Electrification - Demand Side Actions</a:t>
            </a:r>
            <a:endParaRPr>
              <a:solidFill>
                <a:srgbClr val="1B65AC"/>
              </a:solidFill>
              <a:latin typeface="Montserrat"/>
              <a:ea typeface="Montserrat"/>
              <a:cs typeface="Montserrat"/>
              <a:sym typeface="Montserrat"/>
            </a:endParaRPr>
          </a:p>
        </p:txBody>
      </p:sp>
      <p:graphicFrame>
        <p:nvGraphicFramePr>
          <p:cNvPr id="334" name="Google Shape;334;p56"/>
          <p:cNvGraphicFramePr/>
          <p:nvPr/>
        </p:nvGraphicFramePr>
        <p:xfrm>
          <a:off x="194350" y="703238"/>
          <a:ext cx="3000000" cy="3000000"/>
        </p:xfrm>
        <a:graphic>
          <a:graphicData uri="http://schemas.openxmlformats.org/drawingml/2006/table">
            <a:tbl>
              <a:tblPr>
                <a:noFill/>
                <a:tableStyleId>{801F09B6-3E34-4D8A-AD24-DFDC16FC0B47}</a:tableStyleId>
              </a:tblPr>
              <a:tblGrid>
                <a:gridCol w="1266675"/>
                <a:gridCol w="2090625"/>
                <a:gridCol w="1611425"/>
                <a:gridCol w="1851025"/>
                <a:gridCol w="1851025"/>
              </a:tblGrid>
              <a:tr h="304800">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9048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Zero emission commercial use vehicles</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Percentage of new sales by 2035</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- 100% Classes 2b–3 trucks electric (vans, medium pickup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- 90% Classes 4–8 trucks electric (delivery trucks, delivery/service vans, lighter truck tractors, bucket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- 80% Class 8 truck tractors electric</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05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Electrification of some industrial processes</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Deploy electricity in industries - replace 55% fossil fuels with electricity by 2050</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Enable distributed energy resources</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20 TWh of rooftop solar PV generation by 2035</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05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Enhance energy storage</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Add storage capability to 25% of residential non-apartment building stock by 2035, assume each storage unit is specified to 14 kWh</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7"/>
          <p:cNvSpPr txBox="1"/>
          <p:nvPr>
            <p:ph type="title"/>
          </p:nvPr>
        </p:nvSpPr>
        <p:spPr>
          <a:xfrm>
            <a:off x="311700" y="931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Alternative Fuels - Demand Side Actions</a:t>
            </a:r>
            <a:endParaRPr>
              <a:solidFill>
                <a:srgbClr val="1B65AC"/>
              </a:solidFill>
              <a:latin typeface="Montserrat"/>
              <a:ea typeface="Montserrat"/>
              <a:cs typeface="Montserrat"/>
              <a:sym typeface="Montserrat"/>
            </a:endParaRPr>
          </a:p>
        </p:txBody>
      </p:sp>
      <p:graphicFrame>
        <p:nvGraphicFramePr>
          <p:cNvPr id="340" name="Google Shape;340;p57"/>
          <p:cNvGraphicFramePr/>
          <p:nvPr/>
        </p:nvGraphicFramePr>
        <p:xfrm>
          <a:off x="291513" y="756513"/>
          <a:ext cx="3000000" cy="3000000"/>
        </p:xfrm>
        <a:graphic>
          <a:graphicData uri="http://schemas.openxmlformats.org/drawingml/2006/table">
            <a:tbl>
              <a:tblPr>
                <a:noFill/>
                <a:tableStyleId>{801F09B6-3E34-4D8A-AD24-DFDC16FC0B47}</a:tableStyleId>
              </a:tblPr>
              <a:tblGrid>
                <a:gridCol w="1278550"/>
                <a:gridCol w="1868325"/>
                <a:gridCol w="1868325"/>
                <a:gridCol w="1868325"/>
                <a:gridCol w="1868325"/>
              </a:tblGrid>
              <a:tr h="276225">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in residential space conditioning</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&amp; natural gas heat pumps by 2040</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in residential water heating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&amp; natural gas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space conditioning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and natural gas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water heating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50% of new sales for existing buildings are electric and natural gas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Adoption of hydrogen into residential homes</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Deploy clean hydrogen fuel cells for homes - 5% of homes will have hydrogen fuel cell by 2030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chemeClr val="dk1"/>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chemeClr val="dk1"/>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solidFill>
                          <a:schemeClr val="dk1"/>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8"/>
          <p:cNvSpPr txBox="1"/>
          <p:nvPr>
            <p:ph type="title"/>
          </p:nvPr>
        </p:nvSpPr>
        <p:spPr>
          <a:xfrm>
            <a:off x="311700" y="781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Alternative Fuels - Demand Side Actions</a:t>
            </a:r>
            <a:endParaRPr>
              <a:solidFill>
                <a:srgbClr val="1B65AC"/>
              </a:solidFill>
              <a:latin typeface="Montserrat"/>
              <a:ea typeface="Montserrat"/>
              <a:cs typeface="Montserrat"/>
              <a:sym typeface="Montserrat"/>
            </a:endParaRPr>
          </a:p>
        </p:txBody>
      </p:sp>
      <p:graphicFrame>
        <p:nvGraphicFramePr>
          <p:cNvPr id="346" name="Google Shape;346;p58"/>
          <p:cNvGraphicFramePr/>
          <p:nvPr/>
        </p:nvGraphicFramePr>
        <p:xfrm>
          <a:off x="236013" y="696638"/>
          <a:ext cx="3000000" cy="3000000"/>
        </p:xfrm>
        <a:graphic>
          <a:graphicData uri="http://schemas.openxmlformats.org/drawingml/2006/table">
            <a:tbl>
              <a:tblPr>
                <a:noFill/>
                <a:tableStyleId>{801F09B6-3E34-4D8A-AD24-DFDC16FC0B47}</a:tableStyleId>
              </a:tblPr>
              <a:tblGrid>
                <a:gridCol w="1287075"/>
                <a:gridCol w="2255200"/>
                <a:gridCol w="1776025"/>
                <a:gridCol w="1611325"/>
                <a:gridCol w="1880850"/>
              </a:tblGrid>
              <a:tr h="276225">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762000">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Zero emission commercial use vehicles</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Percentage of new sales by 2035</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- 100% Classes 2b–3 trucks - </a:t>
                      </a:r>
                      <a:r>
                        <a:rPr b="1" lang="en" sz="900">
                          <a:latin typeface="Open Sans"/>
                          <a:ea typeface="Open Sans"/>
                          <a:cs typeface="Open Sans"/>
                          <a:sym typeface="Open Sans"/>
                        </a:rPr>
                        <a:t>80% EV, 20% ZEV</a:t>
                      </a:r>
                      <a:r>
                        <a:rPr lang="en" sz="900">
                          <a:latin typeface="Open Sans"/>
                          <a:ea typeface="Open Sans"/>
                          <a:cs typeface="Open Sans"/>
                          <a:sym typeface="Open Sans"/>
                        </a:rPr>
                        <a:t> (vans, medium pickup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- 90% Classes 4–8 trucks - </a:t>
                      </a:r>
                      <a:r>
                        <a:rPr b="1" lang="en" sz="900">
                          <a:latin typeface="Open Sans"/>
                          <a:ea typeface="Open Sans"/>
                          <a:cs typeface="Open Sans"/>
                          <a:sym typeface="Open Sans"/>
                        </a:rPr>
                        <a:t>50% EV, 50% ZEV </a:t>
                      </a:r>
                      <a:r>
                        <a:rPr lang="en" sz="900">
                          <a:latin typeface="Open Sans"/>
                          <a:ea typeface="Open Sans"/>
                          <a:cs typeface="Open Sans"/>
                          <a:sym typeface="Open Sans"/>
                        </a:rPr>
                        <a:t>(delivery trucks, delivery/service vans, lighter truck tractors, bucket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- 80% Class 8 truck tractors - </a:t>
                      </a:r>
                      <a:r>
                        <a:rPr b="1" lang="en" sz="900">
                          <a:latin typeface="Open Sans"/>
                          <a:ea typeface="Open Sans"/>
                          <a:cs typeface="Open Sans"/>
                          <a:sym typeface="Open Sans"/>
                        </a:rPr>
                        <a:t>20% EV, 80% ZEV</a:t>
                      </a:r>
                      <a:endParaRPr b="1"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Hydrogen and RNG into industrial processes</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Deploy green hydrogen and RNG in industries - 70% Hydrogen/RNG adoption by 2050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Clean hydrogen in the natural gas grid</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New round of standards for appliances and equipment beyond those codified in 2021 - 15% hydrogen injected into the natural gas distribution system by 2035</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RNG in the natural gas grid</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Use full RNG potential of 87.5 tBTU by 2050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9"/>
          <p:cNvSpPr txBox="1"/>
          <p:nvPr>
            <p:ph type="title"/>
          </p:nvPr>
        </p:nvSpPr>
        <p:spPr>
          <a:xfrm>
            <a:off x="311700" y="2278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Alternative Fuels - Demand Side Actions</a:t>
            </a:r>
            <a:endParaRPr>
              <a:solidFill>
                <a:srgbClr val="1B65AC"/>
              </a:solidFill>
              <a:latin typeface="Montserrat"/>
              <a:ea typeface="Montserrat"/>
              <a:cs typeface="Montserrat"/>
              <a:sym typeface="Montserrat"/>
            </a:endParaRPr>
          </a:p>
        </p:txBody>
      </p:sp>
      <p:graphicFrame>
        <p:nvGraphicFramePr>
          <p:cNvPr id="352" name="Google Shape;352;p59"/>
          <p:cNvGraphicFramePr/>
          <p:nvPr/>
        </p:nvGraphicFramePr>
        <p:xfrm>
          <a:off x="633400" y="1137725"/>
          <a:ext cx="3000000" cy="3000000"/>
        </p:xfrm>
        <a:graphic>
          <a:graphicData uri="http://schemas.openxmlformats.org/drawingml/2006/table">
            <a:tbl>
              <a:tblPr>
                <a:noFill/>
                <a:tableStyleId>{801F09B6-3E34-4D8A-AD24-DFDC16FC0B47}</a:tableStyleId>
              </a:tblPr>
              <a:tblGrid>
                <a:gridCol w="1150750"/>
                <a:gridCol w="1681600"/>
                <a:gridCol w="1681600"/>
                <a:gridCol w="1681600"/>
                <a:gridCol w="1681600"/>
              </a:tblGrid>
              <a:tr h="285750">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In-state production of RNG</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Produce sufficient RNG to provide 6% of RNG demand within the state by 2050</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In-state production of clean hydrogen</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Produce sufficient hydrogen to provide 50% of hydrogen demand within the state</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ph type="title"/>
          </p:nvPr>
        </p:nvSpPr>
        <p:spPr>
          <a:xfrm>
            <a:off x="319175" y="78150"/>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Hybrid - Demand Side Actions</a:t>
            </a:r>
            <a:endParaRPr>
              <a:solidFill>
                <a:srgbClr val="1B65AC"/>
              </a:solidFill>
              <a:latin typeface="Montserrat"/>
              <a:ea typeface="Montserrat"/>
              <a:cs typeface="Montserrat"/>
              <a:sym typeface="Montserrat"/>
            </a:endParaRPr>
          </a:p>
        </p:txBody>
      </p:sp>
      <p:graphicFrame>
        <p:nvGraphicFramePr>
          <p:cNvPr id="358" name="Google Shape;358;p60"/>
          <p:cNvGraphicFramePr/>
          <p:nvPr/>
        </p:nvGraphicFramePr>
        <p:xfrm>
          <a:off x="202900" y="793100"/>
          <a:ext cx="3000000" cy="3000000"/>
        </p:xfrm>
        <a:graphic>
          <a:graphicData uri="http://schemas.openxmlformats.org/drawingml/2006/table">
            <a:tbl>
              <a:tblPr>
                <a:noFill/>
                <a:tableStyleId>{801F09B6-3E34-4D8A-AD24-DFDC16FC0B47}</a:tableStyleId>
              </a:tblPr>
              <a:tblGrid>
                <a:gridCol w="1276550"/>
                <a:gridCol w="2687625"/>
                <a:gridCol w="1544825"/>
                <a:gridCol w="1363775"/>
                <a:gridCol w="1865400"/>
              </a:tblGrid>
              <a:tr h="276225">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solidFill>
                      <a:srgbClr val="17B1DC"/>
                    </a:solidFill>
                  </a:tcPr>
                </a:tc>
                <a:tc>
                  <a:txBody>
                    <a:bodyPr/>
                    <a:lstStyle/>
                    <a:p>
                      <a:pPr indent="0" lvl="0" marL="0" rtl="0" algn="ctr">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residential space conditioning</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residential water heating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space conditioning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95% of new sales for existing buildings are electric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Heat pumps commercial water heating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50% of new sales for existing buildings are electric heat pumps by 2040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62000">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Zero emission commercial use vehicles</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Percentage of new sales by 2035</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- 100% Classes 2b–3 trucks - </a:t>
                      </a:r>
                      <a:r>
                        <a:rPr b="1" lang="en" sz="900">
                          <a:latin typeface="Open Sans"/>
                          <a:ea typeface="Open Sans"/>
                          <a:cs typeface="Open Sans"/>
                          <a:sym typeface="Open Sans"/>
                        </a:rPr>
                        <a:t>80% EV, 20% ZEV</a:t>
                      </a:r>
                      <a:r>
                        <a:rPr lang="en" sz="900">
                          <a:latin typeface="Open Sans"/>
                          <a:ea typeface="Open Sans"/>
                          <a:cs typeface="Open Sans"/>
                          <a:sym typeface="Open Sans"/>
                        </a:rPr>
                        <a:t> (vans, medium pickup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- 90% Classes 4–8 trucks - </a:t>
                      </a:r>
                      <a:r>
                        <a:rPr b="1" lang="en" sz="900">
                          <a:latin typeface="Open Sans"/>
                          <a:ea typeface="Open Sans"/>
                          <a:cs typeface="Open Sans"/>
                          <a:sym typeface="Open Sans"/>
                        </a:rPr>
                        <a:t>50% EV, 50% ZEV </a:t>
                      </a:r>
                      <a:r>
                        <a:rPr lang="en" sz="900">
                          <a:latin typeface="Open Sans"/>
                          <a:ea typeface="Open Sans"/>
                          <a:cs typeface="Open Sans"/>
                          <a:sym typeface="Open Sans"/>
                        </a:rPr>
                        <a:t>(delivery trucks, delivery/service vans, lighter truck tractors, bucket trucks)</a:t>
                      </a:r>
                      <a:endParaRPr sz="900">
                        <a:latin typeface="Open Sans"/>
                        <a:ea typeface="Open Sans"/>
                        <a:cs typeface="Open Sans"/>
                        <a:sym typeface="Open Sans"/>
                      </a:endParaRPr>
                    </a:p>
                    <a:p>
                      <a:pPr indent="0" lvl="0" marL="0" rtl="0" algn="l">
                        <a:lnSpc>
                          <a:spcPct val="115000"/>
                        </a:lnSpc>
                        <a:spcBef>
                          <a:spcPts val="0"/>
                        </a:spcBef>
                        <a:spcAft>
                          <a:spcPts val="0"/>
                        </a:spcAft>
                        <a:buNone/>
                      </a:pPr>
                      <a:r>
                        <a:rPr lang="en" sz="900">
                          <a:latin typeface="Open Sans"/>
                          <a:ea typeface="Open Sans"/>
                          <a:cs typeface="Open Sans"/>
                          <a:sym typeface="Open Sans"/>
                        </a:rPr>
                        <a:t>- 80% Class 8 truck tractors - </a:t>
                      </a:r>
                      <a:r>
                        <a:rPr b="1" lang="en" sz="900">
                          <a:latin typeface="Open Sans"/>
                          <a:ea typeface="Open Sans"/>
                          <a:cs typeface="Open Sans"/>
                          <a:sym typeface="Open Sans"/>
                        </a:rPr>
                        <a:t>20% EV, 80% ZEV</a:t>
                      </a:r>
                      <a:endParaRPr b="1"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1"/>
          <p:cNvSpPr txBox="1"/>
          <p:nvPr>
            <p:ph type="title"/>
          </p:nvPr>
        </p:nvSpPr>
        <p:spPr>
          <a:xfrm>
            <a:off x="311700" y="556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Hybrid - Demand Side Actions</a:t>
            </a:r>
            <a:endParaRPr>
              <a:solidFill>
                <a:srgbClr val="1B65AC"/>
              </a:solidFill>
              <a:latin typeface="Montserrat"/>
              <a:ea typeface="Montserrat"/>
              <a:cs typeface="Montserrat"/>
              <a:sym typeface="Montserrat"/>
            </a:endParaRPr>
          </a:p>
        </p:txBody>
      </p:sp>
      <p:graphicFrame>
        <p:nvGraphicFramePr>
          <p:cNvPr id="364" name="Google Shape;364;p61"/>
          <p:cNvGraphicFramePr/>
          <p:nvPr/>
        </p:nvGraphicFramePr>
        <p:xfrm>
          <a:off x="247863" y="739900"/>
          <a:ext cx="3000000" cy="3000000"/>
        </p:xfrm>
        <a:graphic>
          <a:graphicData uri="http://schemas.openxmlformats.org/drawingml/2006/table">
            <a:tbl>
              <a:tblPr>
                <a:noFill/>
                <a:tableStyleId>{801F09B6-3E34-4D8A-AD24-DFDC16FC0B47}</a:tableStyleId>
              </a:tblPr>
              <a:tblGrid>
                <a:gridCol w="1272150"/>
                <a:gridCol w="2383100"/>
                <a:gridCol w="1701775"/>
                <a:gridCol w="1492125"/>
                <a:gridCol w="1859000"/>
              </a:tblGrid>
              <a:tr h="285750">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Action</a:t>
                      </a:r>
                      <a:endParaRPr b="1" sz="1200">
                        <a:solidFill>
                          <a:srgbClr val="FFFFFF"/>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Specification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Which new policies can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Hydrogen and RNG into industrial processes</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Deploy green hydrogen and RNG in industries - 70% Hydrogen/RNG adoption by 2050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Enable distributed energy resources</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20 TWh of rooftop solar PV generation by 2035</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Enhance energy storage</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Add storage capability to 25% of residential non-apartment building stock by 2035, assume each storage unit is specified to 14 kWh</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Clean hydrogen in the natural gas grid</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New round of standards for appliances and equipment beyond those codified in 2021 - 15% hydrogen injected into the natural gas distribution system by 2035</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RNG in the natural gas grid</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Use full RNG potential of 87.5 tBTU by 2050</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In-state production of RNG</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Produce sufficient RNG to provide 6% of RNG demand within the state</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In-state production of clean hydrogen</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Open Sans"/>
                          <a:ea typeface="Open Sans"/>
                          <a:cs typeface="Open Sans"/>
                          <a:sym typeface="Open Sans"/>
                        </a:rPr>
                        <a:t>Produce sufficient hydrogen to provide 50% of hydrogen demand within the state</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63AD"/>
        </a:solidFill>
      </p:bgPr>
    </p:bg>
    <p:spTree>
      <p:nvGrpSpPr>
        <p:cNvPr id="79" name="Shape 79"/>
        <p:cNvGrpSpPr/>
        <p:nvPr/>
      </p:nvGrpSpPr>
      <p:grpSpPr>
        <a:xfrm>
          <a:off x="0" y="0"/>
          <a:ext cx="0" cy="0"/>
          <a:chOff x="0" y="0"/>
          <a:chExt cx="0" cy="0"/>
        </a:xfrm>
      </p:grpSpPr>
      <p:sp>
        <p:nvSpPr>
          <p:cNvPr id="80" name="Google Shape;8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7"/>
          <p:cNvSpPr txBox="1"/>
          <p:nvPr>
            <p:ph type="title"/>
          </p:nvPr>
        </p:nvSpPr>
        <p:spPr>
          <a:xfrm>
            <a:off x="395100" y="316550"/>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Agend</a:t>
            </a:r>
            <a:r>
              <a:rPr lang="en">
                <a:solidFill>
                  <a:srgbClr val="FFFFFF"/>
                </a:solidFill>
                <a:latin typeface="Montserrat"/>
                <a:ea typeface="Montserrat"/>
                <a:cs typeface="Montserrat"/>
                <a:sym typeface="Montserrat"/>
              </a:rPr>
              <a:t>a</a:t>
            </a:r>
            <a:endParaRPr>
              <a:solidFill>
                <a:srgbClr val="FFFFFF"/>
              </a:solidFill>
              <a:latin typeface="Montserrat"/>
              <a:ea typeface="Montserrat"/>
              <a:cs typeface="Montserrat"/>
              <a:sym typeface="Montserrat"/>
            </a:endParaRPr>
          </a:p>
        </p:txBody>
      </p:sp>
      <p:sp>
        <p:nvSpPr>
          <p:cNvPr id="82" name="Google Shape;82;p17"/>
          <p:cNvSpPr txBox="1"/>
          <p:nvPr/>
        </p:nvSpPr>
        <p:spPr>
          <a:xfrm>
            <a:off x="755775" y="929150"/>
            <a:ext cx="5735400" cy="30630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Introduction</a:t>
            </a:r>
            <a:endParaRPr sz="2200">
              <a:solidFill>
                <a:srgbClr val="FFFFFF"/>
              </a:solidFill>
              <a:latin typeface="Open Sans"/>
              <a:ea typeface="Open Sans"/>
              <a:cs typeface="Open Sans"/>
              <a:sym typeface="Open Sans"/>
            </a:endParaRPr>
          </a:p>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Project Overview</a:t>
            </a:r>
            <a:endParaRPr sz="2200">
              <a:solidFill>
                <a:srgbClr val="FFFFFF"/>
              </a:solidFill>
              <a:latin typeface="Open Sans"/>
              <a:ea typeface="Open Sans"/>
              <a:cs typeface="Open Sans"/>
              <a:sym typeface="Open Sans"/>
            </a:endParaRPr>
          </a:p>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Equity Considerations</a:t>
            </a:r>
            <a:endParaRPr sz="2200">
              <a:solidFill>
                <a:srgbClr val="FFFFFF"/>
              </a:solidFill>
              <a:latin typeface="Open Sans"/>
              <a:ea typeface="Open Sans"/>
              <a:cs typeface="Open Sans"/>
              <a:sym typeface="Open Sans"/>
            </a:endParaRPr>
          </a:p>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Co-benefits and co-harms</a:t>
            </a:r>
            <a:endParaRPr sz="2200">
              <a:solidFill>
                <a:srgbClr val="FFFFFF"/>
              </a:solidFill>
              <a:latin typeface="Open Sans"/>
              <a:ea typeface="Open Sans"/>
              <a:cs typeface="Open Sans"/>
              <a:sym typeface="Open Sans"/>
            </a:endParaRPr>
          </a:p>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Feedback Lab</a:t>
            </a:r>
            <a:endParaRPr sz="2200">
              <a:solidFill>
                <a:srgbClr val="FFFFFF"/>
              </a:solidFill>
              <a:latin typeface="Open Sans"/>
              <a:ea typeface="Open Sans"/>
              <a:cs typeface="Open Sans"/>
              <a:sym typeface="Open Sans"/>
            </a:endParaRPr>
          </a:p>
          <a:p>
            <a:pPr indent="-368300" lvl="0" marL="457200" rtl="0" algn="l">
              <a:lnSpc>
                <a:spcPct val="150000"/>
              </a:lnSpc>
              <a:spcBef>
                <a:spcPts val="0"/>
              </a:spcBef>
              <a:spcAft>
                <a:spcPts val="0"/>
              </a:spcAft>
              <a:buClr>
                <a:srgbClr val="FFFFFF"/>
              </a:buClr>
              <a:buSzPts val="2200"/>
              <a:buFont typeface="Open Sans"/>
              <a:buAutoNum type="arabicPeriod"/>
            </a:pPr>
            <a:r>
              <a:rPr lang="en" sz="2200">
                <a:solidFill>
                  <a:srgbClr val="FFFFFF"/>
                </a:solidFill>
                <a:latin typeface="Open Sans"/>
                <a:ea typeface="Open Sans"/>
                <a:cs typeface="Open Sans"/>
                <a:sym typeface="Open Sans"/>
              </a:rPr>
              <a:t>Next Steps</a:t>
            </a:r>
            <a:endParaRPr sz="2200">
              <a:solidFill>
                <a:schemeClr val="lt1"/>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2"/>
          <p:cNvSpPr txBox="1"/>
          <p:nvPr>
            <p:ph type="title"/>
          </p:nvPr>
        </p:nvSpPr>
        <p:spPr>
          <a:xfrm>
            <a:off x="311700" y="5567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Supply Side</a:t>
            </a:r>
            <a:endParaRPr>
              <a:solidFill>
                <a:srgbClr val="1B65AC"/>
              </a:solidFill>
              <a:latin typeface="Montserrat"/>
              <a:ea typeface="Montserrat"/>
              <a:cs typeface="Montserrat"/>
              <a:sym typeface="Montserrat"/>
            </a:endParaRPr>
          </a:p>
        </p:txBody>
      </p:sp>
      <p:graphicFrame>
        <p:nvGraphicFramePr>
          <p:cNvPr id="370" name="Google Shape;370;p62"/>
          <p:cNvGraphicFramePr/>
          <p:nvPr/>
        </p:nvGraphicFramePr>
        <p:xfrm>
          <a:off x="247863" y="739900"/>
          <a:ext cx="3000000" cy="3000000"/>
        </p:xfrm>
        <a:graphic>
          <a:graphicData uri="http://schemas.openxmlformats.org/drawingml/2006/table">
            <a:tbl>
              <a:tblPr>
                <a:noFill/>
                <a:tableStyleId>{801F09B6-3E34-4D8A-AD24-DFDC16FC0B47}</a:tableStyleId>
              </a:tblPr>
              <a:tblGrid>
                <a:gridCol w="1599625"/>
                <a:gridCol w="2996575"/>
                <a:gridCol w="2139850"/>
                <a:gridCol w="1876225"/>
              </a:tblGrid>
              <a:tr h="285750">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Resource</a:t>
                      </a:r>
                      <a:endParaRPr b="1" sz="1200">
                        <a:solidFill>
                          <a:srgbClr val="FFFFFF"/>
                        </a:solidFill>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existing policies can support this action?</a:t>
                      </a:r>
                      <a:endParaRPr b="1" sz="1200">
                        <a:solidFill>
                          <a:srgbClr val="FFFFFF"/>
                        </a:solidFill>
                        <a:latin typeface="Open Sans"/>
                        <a:ea typeface="Open Sans"/>
                        <a:cs typeface="Open Sans"/>
                        <a:sym typeface="Open Sans"/>
                      </a:endParaRPr>
                    </a:p>
                  </a:txBody>
                  <a:tcPr marT="19050" marB="19050" marR="28575" marL="28575">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rgbClr val="FFFFFF"/>
                          </a:solidFill>
                          <a:latin typeface="Open Sans"/>
                          <a:ea typeface="Open Sans"/>
                          <a:cs typeface="Open Sans"/>
                          <a:sym typeface="Open Sans"/>
                        </a:rPr>
                        <a:t>Which new policies could support this action?</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c>
                  <a:txBody>
                    <a:bodyPr/>
                    <a:lstStyle/>
                    <a:p>
                      <a:pPr indent="0" lvl="0" marL="0" rtl="0" algn="l">
                        <a:lnSpc>
                          <a:spcPct val="115000"/>
                        </a:lnSpc>
                        <a:spcBef>
                          <a:spcPts val="0"/>
                        </a:spcBef>
                        <a:spcAft>
                          <a:spcPts val="0"/>
                        </a:spcAft>
                        <a:buNone/>
                      </a:pPr>
                      <a:r>
                        <a:rPr b="1" lang="en" sz="1200">
                          <a:solidFill>
                            <a:schemeClr val="lt1"/>
                          </a:solidFill>
                          <a:latin typeface="Open Sans"/>
                          <a:ea typeface="Open Sans"/>
                          <a:cs typeface="Open Sans"/>
                          <a:sym typeface="Open Sans"/>
                        </a:rPr>
                        <a:t>How might this action affect highly impacted and vulnerable communities?</a:t>
                      </a:r>
                      <a:endParaRPr b="1" sz="1200">
                        <a:solidFill>
                          <a:srgbClr val="FFFFFF"/>
                        </a:solidFill>
                        <a:latin typeface="Open Sans"/>
                        <a:ea typeface="Open Sans"/>
                        <a:cs typeface="Open Sans"/>
                        <a:sym typeface="Open Sans"/>
                      </a:endParaRPr>
                    </a:p>
                  </a:txBody>
                  <a:tcPr marT="19050" marB="19050" marR="28575" marL="2857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B1DC"/>
                    </a:solidFill>
                  </a:tcPr>
                </a:tc>
              </a:tr>
              <a:tr h="326325">
                <a:tc>
                  <a:txBody>
                    <a:bodyPr/>
                    <a:lstStyle/>
                    <a:p>
                      <a:pPr indent="0" lvl="0" marL="0" rtl="0" algn="l">
                        <a:spcBef>
                          <a:spcPts val="0"/>
                        </a:spcBef>
                        <a:spcAft>
                          <a:spcPts val="0"/>
                        </a:spcAft>
                        <a:buNone/>
                      </a:pPr>
                      <a:r>
                        <a:rPr lang="en"/>
                        <a:t>Solar</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325">
                <a:tc>
                  <a:txBody>
                    <a:bodyPr/>
                    <a:lstStyle/>
                    <a:p>
                      <a:pPr indent="0" lvl="0" marL="0" rtl="0" algn="l">
                        <a:spcBef>
                          <a:spcPts val="0"/>
                        </a:spcBef>
                        <a:spcAft>
                          <a:spcPts val="0"/>
                        </a:spcAft>
                        <a:buNone/>
                      </a:pPr>
                      <a:r>
                        <a:rPr lang="en"/>
                        <a:t>Wind</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825">
                <a:tc>
                  <a:txBody>
                    <a:bodyPr/>
                    <a:lstStyle/>
                    <a:p>
                      <a:pPr indent="0" lvl="0" marL="0" rtl="0" algn="l">
                        <a:spcBef>
                          <a:spcPts val="0"/>
                        </a:spcBef>
                        <a:spcAft>
                          <a:spcPts val="0"/>
                        </a:spcAft>
                        <a:buNone/>
                      </a:pPr>
                      <a:r>
                        <a:rPr lang="en"/>
                        <a:t>Hydro</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6275">
                <a:tc>
                  <a:txBody>
                    <a:bodyPr/>
                    <a:lstStyle/>
                    <a:p>
                      <a:pPr indent="0" lvl="0" marL="0" rtl="0" algn="l">
                        <a:spcBef>
                          <a:spcPts val="0"/>
                        </a:spcBef>
                        <a:spcAft>
                          <a:spcPts val="0"/>
                        </a:spcAft>
                        <a:buNone/>
                      </a:pPr>
                      <a:r>
                        <a:rPr lang="en"/>
                        <a:t>Geothermal</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300">
                <a:tc>
                  <a:txBody>
                    <a:bodyPr/>
                    <a:lstStyle/>
                    <a:p>
                      <a:pPr indent="0" lvl="0" marL="0" rtl="0" algn="l">
                        <a:spcBef>
                          <a:spcPts val="0"/>
                        </a:spcBef>
                        <a:spcAft>
                          <a:spcPts val="0"/>
                        </a:spcAft>
                        <a:buNone/>
                      </a:pPr>
                      <a:r>
                        <a:rPr lang="en"/>
                        <a:t>Energy Storage</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325">
                <a:tc>
                  <a:txBody>
                    <a:bodyPr/>
                    <a:lstStyle/>
                    <a:p>
                      <a:pPr indent="0" lvl="0" marL="0" rtl="0" algn="l">
                        <a:spcBef>
                          <a:spcPts val="0"/>
                        </a:spcBef>
                        <a:spcAft>
                          <a:spcPts val="0"/>
                        </a:spcAft>
                        <a:buNone/>
                      </a:pPr>
                      <a:r>
                        <a:rPr lang="en"/>
                        <a:t>Hydrogen</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6250">
                <a:tc>
                  <a:txBody>
                    <a:bodyPr/>
                    <a:lstStyle/>
                    <a:p>
                      <a:pPr indent="0" lvl="0" marL="0" rtl="0" algn="l">
                        <a:spcBef>
                          <a:spcPts val="0"/>
                        </a:spcBef>
                        <a:spcAft>
                          <a:spcPts val="0"/>
                        </a:spcAft>
                        <a:buNone/>
                      </a:pPr>
                      <a:r>
                        <a:rPr lang="en"/>
                        <a:t>RNG</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1300">
                <a:tc>
                  <a:txBody>
                    <a:bodyPr/>
                    <a:lstStyle/>
                    <a:p>
                      <a:pPr indent="0" lvl="0" marL="0" rtl="0" algn="l">
                        <a:spcBef>
                          <a:spcPts val="0"/>
                        </a:spcBef>
                        <a:spcAft>
                          <a:spcPts val="0"/>
                        </a:spcAft>
                        <a:buNone/>
                      </a:pPr>
                      <a:r>
                        <a:rPr lang="en"/>
                        <a:t>Nuclear</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3700">
                <a:tc>
                  <a:txBody>
                    <a:bodyPr/>
                    <a:lstStyle/>
                    <a:p>
                      <a:pPr indent="0" lvl="0" marL="0" rtl="0" algn="l">
                        <a:spcBef>
                          <a:spcPts val="0"/>
                        </a:spcBef>
                        <a:spcAft>
                          <a:spcPts val="0"/>
                        </a:spcAft>
                        <a:buNone/>
                      </a:pPr>
                      <a:r>
                        <a:rPr lang="en"/>
                        <a:t>Bioenergy</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6300">
                <a:tc>
                  <a:txBody>
                    <a:bodyPr/>
                    <a:lstStyle/>
                    <a:p>
                      <a:pPr indent="0" lvl="0" marL="0" rtl="0" algn="l">
                        <a:spcBef>
                          <a:spcPts val="0"/>
                        </a:spcBef>
                        <a:spcAft>
                          <a:spcPts val="0"/>
                        </a:spcAft>
                        <a:buNone/>
                      </a:pPr>
                      <a:r>
                        <a:rPr lang="en"/>
                        <a:t>CCS/CDR</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900">
                        <a:latin typeface="Open Sans"/>
                        <a:ea typeface="Open Sans"/>
                        <a:cs typeface="Open Sans"/>
                        <a:sym typeface="Open Sans"/>
                      </a:endParaRPr>
                    </a:p>
                  </a:txBody>
                  <a:tcPr marT="19050" marB="19050" marR="28575" marL="28575">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374" name="Shape 374"/>
        <p:cNvGrpSpPr/>
        <p:nvPr/>
      </p:nvGrpSpPr>
      <p:grpSpPr>
        <a:xfrm>
          <a:off x="0" y="0"/>
          <a:ext cx="0" cy="0"/>
          <a:chOff x="0" y="0"/>
          <a:chExt cx="0" cy="0"/>
        </a:xfrm>
      </p:grpSpPr>
      <p:sp>
        <p:nvSpPr>
          <p:cNvPr id="375" name="Google Shape;375;p63"/>
          <p:cNvSpPr txBox="1"/>
          <p:nvPr/>
        </p:nvSpPr>
        <p:spPr>
          <a:xfrm>
            <a:off x="529750" y="2886650"/>
            <a:ext cx="7549500" cy="75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chemeClr val="dk1"/>
              </a:buClr>
              <a:buSzPts val="1100"/>
              <a:buFont typeface="Arial"/>
              <a:buNone/>
            </a:pPr>
            <a:r>
              <a:rPr lang="en" sz="3700">
                <a:solidFill>
                  <a:schemeClr val="lt1"/>
                </a:solidFill>
                <a:latin typeface="Open Sans Light"/>
                <a:ea typeface="Open Sans Light"/>
                <a:cs typeface="Open Sans Light"/>
                <a:sym typeface="Open Sans Light"/>
              </a:rPr>
              <a:t>Engagement Review</a:t>
            </a:r>
            <a:endParaRPr sz="3700">
              <a:solidFill>
                <a:schemeClr val="lt1"/>
              </a:solidFill>
              <a:latin typeface="Open Sans Light"/>
              <a:ea typeface="Open Sans Light"/>
              <a:cs typeface="Open Sans Light"/>
              <a:sym typeface="Open Sans Light"/>
            </a:endParaRPr>
          </a:p>
        </p:txBody>
      </p:sp>
      <p:pic>
        <p:nvPicPr>
          <p:cNvPr id="376" name="Google Shape;376;p63"/>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4"/>
          <p:cNvPicPr preferRelativeResize="0"/>
          <p:nvPr/>
        </p:nvPicPr>
        <p:blipFill>
          <a:blip r:embed="rId3">
            <a:alphaModFix/>
          </a:blip>
          <a:stretch>
            <a:fillRect/>
          </a:stretch>
        </p:blipFill>
        <p:spPr>
          <a:xfrm>
            <a:off x="5317638" y="1563150"/>
            <a:ext cx="1758625" cy="1868099"/>
          </a:xfrm>
          <a:prstGeom prst="rect">
            <a:avLst/>
          </a:prstGeom>
          <a:noFill/>
          <a:ln>
            <a:noFill/>
          </a:ln>
        </p:spPr>
      </p:pic>
      <p:sp>
        <p:nvSpPr>
          <p:cNvPr id="382" name="Google Shape;382;p64"/>
          <p:cNvSpPr/>
          <p:nvPr/>
        </p:nvSpPr>
        <p:spPr>
          <a:xfrm>
            <a:off x="2535475" y="1926675"/>
            <a:ext cx="5261100" cy="1163100"/>
          </a:xfrm>
          <a:prstGeom prst="rect">
            <a:avLst/>
          </a:prstGeom>
          <a:solidFill>
            <a:srgbClr val="17B1DC">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3" name="Google Shape;383;p64"/>
          <p:cNvPicPr preferRelativeResize="0"/>
          <p:nvPr/>
        </p:nvPicPr>
        <p:blipFill>
          <a:blip r:embed="rId3">
            <a:alphaModFix/>
          </a:blip>
          <a:stretch>
            <a:fillRect/>
          </a:stretch>
        </p:blipFill>
        <p:spPr>
          <a:xfrm>
            <a:off x="1029600" y="1563150"/>
            <a:ext cx="1758625" cy="1868099"/>
          </a:xfrm>
          <a:prstGeom prst="rect">
            <a:avLst/>
          </a:prstGeom>
          <a:noFill/>
          <a:ln>
            <a:noFill/>
          </a:ln>
        </p:spPr>
      </p:pic>
      <p:pic>
        <p:nvPicPr>
          <p:cNvPr id="384" name="Google Shape;384;p64"/>
          <p:cNvPicPr preferRelativeResize="0"/>
          <p:nvPr/>
        </p:nvPicPr>
        <p:blipFill>
          <a:blip r:embed="rId3">
            <a:alphaModFix/>
          </a:blip>
          <a:stretch>
            <a:fillRect/>
          </a:stretch>
        </p:blipFill>
        <p:spPr>
          <a:xfrm>
            <a:off x="4243700" y="1563150"/>
            <a:ext cx="1758625" cy="1868099"/>
          </a:xfrm>
          <a:prstGeom prst="rect">
            <a:avLst/>
          </a:prstGeom>
          <a:noFill/>
          <a:ln>
            <a:noFill/>
          </a:ln>
        </p:spPr>
      </p:pic>
      <p:pic>
        <p:nvPicPr>
          <p:cNvPr id="385" name="Google Shape;385;p64"/>
          <p:cNvPicPr preferRelativeResize="0"/>
          <p:nvPr/>
        </p:nvPicPr>
        <p:blipFill>
          <a:blip r:embed="rId4">
            <a:alphaModFix/>
          </a:blip>
          <a:stretch>
            <a:fillRect/>
          </a:stretch>
        </p:blipFill>
        <p:spPr>
          <a:xfrm>
            <a:off x="135463" y="-76200"/>
            <a:ext cx="8873083" cy="4991100"/>
          </a:xfrm>
          <a:prstGeom prst="rect">
            <a:avLst/>
          </a:prstGeom>
          <a:noFill/>
          <a:ln>
            <a:noFill/>
          </a:ln>
        </p:spPr>
      </p:pic>
      <p:sp>
        <p:nvSpPr>
          <p:cNvPr id="386" name="Google Shape;386;p64"/>
          <p:cNvSpPr txBox="1"/>
          <p:nvPr/>
        </p:nvSpPr>
        <p:spPr>
          <a:xfrm>
            <a:off x="259975" y="250600"/>
            <a:ext cx="82143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100">
                <a:solidFill>
                  <a:srgbClr val="1963AD"/>
                </a:solidFill>
                <a:latin typeface="Open Sans"/>
                <a:ea typeface="Open Sans"/>
                <a:cs typeface="Open Sans"/>
                <a:sym typeface="Open Sans"/>
              </a:rPr>
              <a:t>Engagement in Climate Action Planning</a:t>
            </a:r>
            <a:endParaRPr sz="1700">
              <a:solidFill>
                <a:srgbClr val="1963AD"/>
              </a:solidFill>
              <a:latin typeface="Open Sans"/>
              <a:ea typeface="Open Sans"/>
              <a:cs typeface="Open Sans"/>
              <a:sym typeface="Open Sans"/>
            </a:endParaRPr>
          </a:p>
        </p:txBody>
      </p:sp>
      <p:pic>
        <p:nvPicPr>
          <p:cNvPr id="387" name="Google Shape;387;p64"/>
          <p:cNvPicPr preferRelativeResize="0"/>
          <p:nvPr/>
        </p:nvPicPr>
        <p:blipFill>
          <a:blip r:embed="rId3">
            <a:alphaModFix/>
          </a:blip>
          <a:stretch>
            <a:fillRect/>
          </a:stretch>
        </p:blipFill>
        <p:spPr>
          <a:xfrm>
            <a:off x="185525" y="3970192"/>
            <a:ext cx="795300" cy="844810"/>
          </a:xfrm>
          <a:prstGeom prst="rect">
            <a:avLst/>
          </a:prstGeom>
          <a:noFill/>
          <a:ln>
            <a:noFill/>
          </a:ln>
        </p:spPr>
      </p:pic>
      <p:sp>
        <p:nvSpPr>
          <p:cNvPr id="388" name="Google Shape;388;p64"/>
          <p:cNvSpPr txBox="1"/>
          <p:nvPr/>
        </p:nvSpPr>
        <p:spPr>
          <a:xfrm>
            <a:off x="888600" y="4245700"/>
            <a:ext cx="2637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Iteration + Adaptive Management</a:t>
            </a:r>
            <a:endParaRPr sz="1200">
              <a:latin typeface="Open Sans"/>
              <a:ea typeface="Open Sans"/>
              <a:cs typeface="Open Sans"/>
              <a:sym typeface="Open Sans"/>
            </a:endParaRPr>
          </a:p>
        </p:txBody>
      </p:sp>
      <p:sp>
        <p:nvSpPr>
          <p:cNvPr id="389" name="Google Shape;389;p64"/>
          <p:cNvSpPr txBox="1"/>
          <p:nvPr/>
        </p:nvSpPr>
        <p:spPr>
          <a:xfrm>
            <a:off x="480275" y="2297100"/>
            <a:ext cx="58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Open Sans"/>
                <a:ea typeface="Open Sans"/>
                <a:cs typeface="Open Sans"/>
                <a:sym typeface="Open Sans"/>
              </a:rPr>
              <a:t>Data</a:t>
            </a:r>
            <a:endParaRPr>
              <a:solidFill>
                <a:srgbClr val="FFFFFF"/>
              </a:solidFill>
              <a:latin typeface="Open Sans"/>
              <a:ea typeface="Open Sans"/>
              <a:cs typeface="Open Sans"/>
              <a:sym typeface="Open Sans"/>
            </a:endParaRPr>
          </a:p>
        </p:txBody>
      </p:sp>
      <p:sp>
        <p:nvSpPr>
          <p:cNvPr id="390" name="Google Shape;390;p64"/>
          <p:cNvSpPr txBox="1"/>
          <p:nvPr/>
        </p:nvSpPr>
        <p:spPr>
          <a:xfrm>
            <a:off x="1691563" y="2297100"/>
            <a:ext cx="58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Open Sans"/>
                <a:ea typeface="Open Sans"/>
                <a:cs typeface="Open Sans"/>
                <a:sym typeface="Open Sans"/>
              </a:rPr>
              <a:t>PE</a:t>
            </a:r>
            <a:endParaRPr>
              <a:solidFill>
                <a:srgbClr val="FFFFFF"/>
              </a:solidFill>
              <a:latin typeface="Open Sans"/>
              <a:ea typeface="Open Sans"/>
              <a:cs typeface="Open Sans"/>
              <a:sym typeface="Open Sans"/>
            </a:endParaRPr>
          </a:p>
        </p:txBody>
      </p:sp>
      <p:sp>
        <p:nvSpPr>
          <p:cNvPr id="391" name="Google Shape;391;p64"/>
          <p:cNvSpPr txBox="1"/>
          <p:nvPr/>
        </p:nvSpPr>
        <p:spPr>
          <a:xfrm>
            <a:off x="2722663" y="2189400"/>
            <a:ext cx="58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Open Sans"/>
                <a:ea typeface="Open Sans"/>
                <a:cs typeface="Open Sans"/>
                <a:sym typeface="Open Sans"/>
              </a:rPr>
              <a:t>E.</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
                <a:solidFill>
                  <a:srgbClr val="FFFFFF"/>
                </a:solidFill>
                <a:latin typeface="Open Sans"/>
                <a:ea typeface="Open Sans"/>
                <a:cs typeface="Open Sans"/>
                <a:sym typeface="Open Sans"/>
              </a:rPr>
              <a:t>Plan</a:t>
            </a:r>
            <a:endParaRPr>
              <a:solidFill>
                <a:srgbClr val="FFFFFF"/>
              </a:solidFill>
              <a:latin typeface="Open Sans"/>
              <a:ea typeface="Open Sans"/>
              <a:cs typeface="Open Sans"/>
              <a:sym typeface="Open Sans"/>
            </a:endParaRPr>
          </a:p>
        </p:txBody>
      </p:sp>
      <p:pic>
        <p:nvPicPr>
          <p:cNvPr id="392" name="Google Shape;392;p64"/>
          <p:cNvPicPr preferRelativeResize="0"/>
          <p:nvPr/>
        </p:nvPicPr>
        <p:blipFill>
          <a:blip r:embed="rId3">
            <a:alphaModFix/>
          </a:blip>
          <a:stretch>
            <a:fillRect/>
          </a:stretch>
        </p:blipFill>
        <p:spPr>
          <a:xfrm>
            <a:off x="3121675" y="1563150"/>
            <a:ext cx="1758625" cy="1868099"/>
          </a:xfrm>
          <a:prstGeom prst="rect">
            <a:avLst/>
          </a:prstGeom>
          <a:noFill/>
          <a:ln>
            <a:noFill/>
          </a:ln>
        </p:spPr>
      </p:pic>
      <p:sp>
        <p:nvSpPr>
          <p:cNvPr id="393" name="Google Shape;393;p64"/>
          <p:cNvSpPr txBox="1"/>
          <p:nvPr/>
        </p:nvSpPr>
        <p:spPr>
          <a:xfrm>
            <a:off x="3707875" y="2350950"/>
            <a:ext cx="586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Open Sans"/>
                <a:ea typeface="Open Sans"/>
                <a:cs typeface="Open Sans"/>
                <a:sym typeface="Open Sans"/>
              </a:rPr>
              <a:t>Briefings</a:t>
            </a:r>
            <a:endParaRPr sz="700">
              <a:solidFill>
                <a:srgbClr val="FFFFFF"/>
              </a:solidFill>
              <a:latin typeface="Open Sans"/>
              <a:ea typeface="Open Sans"/>
              <a:cs typeface="Open Sans"/>
              <a:sym typeface="Open Sans"/>
            </a:endParaRPr>
          </a:p>
        </p:txBody>
      </p:sp>
      <p:sp>
        <p:nvSpPr>
          <p:cNvPr id="394" name="Google Shape;394;p64"/>
          <p:cNvSpPr txBox="1"/>
          <p:nvPr/>
        </p:nvSpPr>
        <p:spPr>
          <a:xfrm>
            <a:off x="4812550" y="2343300"/>
            <a:ext cx="709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FFFFFF"/>
                </a:solidFill>
                <a:latin typeface="Open Sans"/>
                <a:ea typeface="Open Sans"/>
                <a:cs typeface="Open Sans"/>
                <a:sym typeface="Open Sans"/>
              </a:rPr>
              <a:t>Scenarios</a:t>
            </a:r>
            <a:endParaRPr sz="800">
              <a:solidFill>
                <a:srgbClr val="FFFFFF"/>
              </a:solidFill>
              <a:latin typeface="Open Sans"/>
              <a:ea typeface="Open Sans"/>
              <a:cs typeface="Open Sans"/>
              <a:sym typeface="Open Sans"/>
            </a:endParaRPr>
          </a:p>
        </p:txBody>
      </p:sp>
      <p:sp>
        <p:nvSpPr>
          <p:cNvPr id="395" name="Google Shape;395;p64"/>
          <p:cNvSpPr txBox="1"/>
          <p:nvPr/>
        </p:nvSpPr>
        <p:spPr>
          <a:xfrm>
            <a:off x="5903838" y="2189400"/>
            <a:ext cx="58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Open Sans"/>
                <a:ea typeface="Open Sans"/>
                <a:cs typeface="Open Sans"/>
                <a:sym typeface="Open Sans"/>
              </a:rPr>
              <a:t>Financial + Economic Analysis</a:t>
            </a:r>
            <a:endParaRPr sz="700">
              <a:solidFill>
                <a:srgbClr val="FFFFFF"/>
              </a:solidFill>
              <a:latin typeface="Open Sans"/>
              <a:ea typeface="Open Sans"/>
              <a:cs typeface="Open Sans"/>
              <a:sym typeface="Open Sans"/>
            </a:endParaRPr>
          </a:p>
        </p:txBody>
      </p:sp>
      <p:sp>
        <p:nvSpPr>
          <p:cNvPr id="396" name="Google Shape;396;p64"/>
          <p:cNvSpPr/>
          <p:nvPr/>
        </p:nvSpPr>
        <p:spPr>
          <a:xfrm>
            <a:off x="3716300" y="4122550"/>
            <a:ext cx="586200" cy="615600"/>
          </a:xfrm>
          <a:prstGeom prst="rect">
            <a:avLst/>
          </a:prstGeom>
          <a:solidFill>
            <a:srgbClr val="17B1DC">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4"/>
          <p:cNvSpPr txBox="1"/>
          <p:nvPr/>
        </p:nvSpPr>
        <p:spPr>
          <a:xfrm>
            <a:off x="4396450" y="4245700"/>
            <a:ext cx="2637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pen Sans"/>
                <a:ea typeface="Open Sans"/>
                <a:cs typeface="Open Sans"/>
                <a:sym typeface="Open Sans"/>
              </a:rPr>
              <a:t>Active Engagement Period</a:t>
            </a:r>
            <a:endParaRPr sz="1200">
              <a:latin typeface="Open Sans"/>
              <a:ea typeface="Open Sans"/>
              <a:cs typeface="Open Sans"/>
              <a:sym typeface="Open Sans"/>
            </a:endParaRPr>
          </a:p>
        </p:txBody>
      </p:sp>
      <p:sp>
        <p:nvSpPr>
          <p:cNvPr id="398" name="Google Shape;398;p64"/>
          <p:cNvSpPr txBox="1"/>
          <p:nvPr/>
        </p:nvSpPr>
        <p:spPr>
          <a:xfrm>
            <a:off x="6937150" y="2255800"/>
            <a:ext cx="709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Health + </a:t>
            </a:r>
            <a:endParaRPr sz="1000">
              <a:solidFill>
                <a:srgbClr val="FFFFFF"/>
              </a:solidFill>
              <a:latin typeface="Open Sans"/>
              <a:ea typeface="Open Sans"/>
              <a:cs typeface="Open Sans"/>
              <a:sym typeface="Open Sans"/>
            </a:endParaRPr>
          </a:p>
          <a:p>
            <a:pPr indent="0" lvl="0" marL="0" rtl="0" algn="l">
              <a:spcBef>
                <a:spcPts val="0"/>
              </a:spcBef>
              <a:spcAft>
                <a:spcPts val="0"/>
              </a:spcAft>
              <a:buNone/>
            </a:pPr>
            <a:r>
              <a:rPr lang="en" sz="1000">
                <a:solidFill>
                  <a:srgbClr val="FFFFFF"/>
                </a:solidFill>
                <a:latin typeface="Open Sans"/>
                <a:ea typeface="Open Sans"/>
                <a:cs typeface="Open Sans"/>
                <a:sym typeface="Open Sans"/>
              </a:rPr>
              <a:t>Equity </a:t>
            </a:r>
            <a:endParaRPr sz="1000">
              <a:solidFill>
                <a:srgbClr val="FFFFFF"/>
              </a:solidFill>
              <a:latin typeface="Open Sans"/>
              <a:ea typeface="Open Sans"/>
              <a:cs typeface="Open Sans"/>
              <a:sym typeface="Open Sans"/>
            </a:endParaRPr>
          </a:p>
        </p:txBody>
      </p:sp>
      <p:sp>
        <p:nvSpPr>
          <p:cNvPr id="399" name="Google Shape;399;p64"/>
          <p:cNvSpPr txBox="1"/>
          <p:nvPr/>
        </p:nvSpPr>
        <p:spPr>
          <a:xfrm>
            <a:off x="7897137" y="2308208"/>
            <a:ext cx="101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FFFF"/>
                </a:solidFill>
                <a:latin typeface="Open Sans"/>
                <a:ea typeface="Open Sans"/>
                <a:cs typeface="Open Sans"/>
                <a:sym typeface="Open Sans"/>
              </a:rPr>
              <a:t>Pathways</a:t>
            </a:r>
            <a:endParaRPr sz="1300">
              <a:solidFill>
                <a:srgbClr val="FFFFFF"/>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5"/>
          <p:cNvSpPr txBox="1"/>
          <p:nvPr>
            <p:ph idx="1" type="body"/>
          </p:nvPr>
        </p:nvSpPr>
        <p:spPr>
          <a:xfrm>
            <a:off x="311700" y="1052550"/>
            <a:ext cx="7748100" cy="30384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Overall project will be set </a:t>
            </a:r>
            <a:r>
              <a:rPr b="1" lang="en">
                <a:solidFill>
                  <a:srgbClr val="203564"/>
                </a:solidFill>
                <a:latin typeface="Open Sans"/>
                <a:ea typeface="Open Sans"/>
                <a:cs typeface="Open Sans"/>
                <a:sym typeface="Open Sans"/>
              </a:rPr>
              <a:t>involve/collaborate</a:t>
            </a:r>
            <a:r>
              <a:rPr lang="en">
                <a:solidFill>
                  <a:srgbClr val="203564"/>
                </a:solidFill>
                <a:latin typeface="Open Sans"/>
                <a:ea typeface="Open Sans"/>
                <a:cs typeface="Open Sans"/>
                <a:sym typeface="Open Sans"/>
              </a:rPr>
              <a:t> (see next slide) for influence on the decision.</a:t>
            </a:r>
            <a:endParaRPr>
              <a:solidFill>
                <a:srgbClr val="203564"/>
              </a:solidFill>
              <a:latin typeface="Open Sans"/>
              <a:ea typeface="Open Sans"/>
              <a:cs typeface="Open Sans"/>
              <a:sym typeface="Open Sans"/>
            </a:endParaRPr>
          </a:p>
          <a:p>
            <a:pPr indent="-342900" lvl="0" marL="457200" rtl="0" algn="l">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ensure a transparent and accessible engagement process.  </a:t>
            </a:r>
            <a:endParaRPr>
              <a:solidFill>
                <a:srgbClr val="203564"/>
              </a:solidFill>
              <a:latin typeface="Open Sans"/>
              <a:ea typeface="Open Sans"/>
              <a:cs typeface="Open Sans"/>
              <a:sym typeface="Open Sans"/>
            </a:endParaRPr>
          </a:p>
          <a:p>
            <a:pPr indent="-342900" lvl="0" marL="457200" rtl="0" algn="l">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use diverse techniques to effectively reach diverse stakeholders across the state. </a:t>
            </a:r>
            <a:endParaRPr>
              <a:solidFill>
                <a:srgbClr val="203564"/>
              </a:solidFill>
              <a:latin typeface="Open Sans"/>
              <a:ea typeface="Open Sans"/>
              <a:cs typeface="Open Sans"/>
              <a:sym typeface="Open Sans"/>
            </a:endParaRPr>
          </a:p>
          <a:p>
            <a:pPr indent="-342900" lvl="0" marL="457200" rtl="0" algn="l">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gather input on the social, economic, and equity impacts of decarbonization actions. </a:t>
            </a:r>
            <a:endParaRPr>
              <a:solidFill>
                <a:srgbClr val="203564"/>
              </a:solidFill>
              <a:latin typeface="Open Sans"/>
              <a:ea typeface="Open Sans"/>
              <a:cs typeface="Open Sans"/>
              <a:sym typeface="Open Sans"/>
            </a:endParaRPr>
          </a:p>
          <a:p>
            <a:pPr indent="-342900" lvl="0" marL="457200" rtl="0" algn="l">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design engagements to facilitate collaboration, rather than polarization. </a:t>
            </a:r>
            <a:endParaRPr>
              <a:solidFill>
                <a:srgbClr val="203564"/>
              </a:solidFill>
              <a:latin typeface="Open Sans"/>
              <a:ea typeface="Open Sans"/>
              <a:cs typeface="Open Sans"/>
              <a:sym typeface="Open Sans"/>
            </a:endParaRPr>
          </a:p>
          <a:p>
            <a:pPr indent="0" lvl="0" marL="457200" rtl="0" algn="l">
              <a:spcBef>
                <a:spcPts val="0"/>
              </a:spcBef>
              <a:spcAft>
                <a:spcPts val="1600"/>
              </a:spcAft>
              <a:buNone/>
            </a:pPr>
            <a:r>
              <a:t/>
            </a:r>
            <a:endParaRPr>
              <a:solidFill>
                <a:srgbClr val="203564"/>
              </a:solidFill>
              <a:latin typeface="Open Sans"/>
              <a:ea typeface="Open Sans"/>
              <a:cs typeface="Open Sans"/>
              <a:sym typeface="Open Sans"/>
            </a:endParaRPr>
          </a:p>
        </p:txBody>
      </p:sp>
      <p:sp>
        <p:nvSpPr>
          <p:cNvPr id="405" name="Google Shape;405;p65"/>
          <p:cNvSpPr txBox="1"/>
          <p:nvPr>
            <p:ph type="title"/>
          </p:nvPr>
        </p:nvSpPr>
        <p:spPr>
          <a:xfrm>
            <a:off x="311700" y="404325"/>
            <a:ext cx="83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65AC"/>
                </a:solidFill>
                <a:latin typeface="Montserrat"/>
                <a:ea typeface="Montserrat"/>
                <a:cs typeface="Montserrat"/>
                <a:sym typeface="Montserrat"/>
              </a:rPr>
              <a:t>Engagement Approach</a:t>
            </a:r>
            <a:endParaRPr>
              <a:solidFill>
                <a:srgbClr val="1B65AC"/>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66"/>
          <p:cNvPicPr preferRelativeResize="0"/>
          <p:nvPr/>
        </p:nvPicPr>
        <p:blipFill>
          <a:blip r:embed="rId3">
            <a:alphaModFix/>
          </a:blip>
          <a:stretch>
            <a:fillRect/>
          </a:stretch>
        </p:blipFill>
        <p:spPr>
          <a:xfrm>
            <a:off x="1028348" y="0"/>
            <a:ext cx="6781755"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564"/>
        </a:solidFill>
      </p:bgPr>
    </p:bg>
    <p:spTree>
      <p:nvGrpSpPr>
        <p:cNvPr id="86" name="Shape 86"/>
        <p:cNvGrpSpPr/>
        <p:nvPr/>
      </p:nvGrpSpPr>
      <p:grpSpPr>
        <a:xfrm>
          <a:off x="0" y="0"/>
          <a:ext cx="0" cy="0"/>
          <a:chOff x="0" y="0"/>
          <a:chExt cx="0" cy="0"/>
        </a:xfrm>
      </p:grpSpPr>
      <p:sp>
        <p:nvSpPr>
          <p:cNvPr id="87" name="Google Shape;87;p18"/>
          <p:cNvSpPr txBox="1"/>
          <p:nvPr/>
        </p:nvSpPr>
        <p:spPr>
          <a:xfrm>
            <a:off x="529750" y="2886650"/>
            <a:ext cx="8168700" cy="75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chemeClr val="dk1"/>
              </a:buClr>
              <a:buSzPts val="1100"/>
              <a:buFont typeface="Arial"/>
              <a:buNone/>
            </a:pPr>
            <a:r>
              <a:rPr lang="en" sz="3700">
                <a:solidFill>
                  <a:schemeClr val="lt1"/>
                </a:solidFill>
                <a:latin typeface="Open Sans Light"/>
                <a:ea typeface="Open Sans Light"/>
                <a:cs typeface="Open Sans Light"/>
                <a:sym typeface="Open Sans Light"/>
              </a:rPr>
              <a:t>Project Overview</a:t>
            </a:r>
            <a:endParaRPr sz="3700">
              <a:solidFill>
                <a:schemeClr val="lt1"/>
              </a:solidFill>
              <a:latin typeface="Open Sans Light"/>
              <a:ea typeface="Open Sans Light"/>
              <a:cs typeface="Open Sans Light"/>
              <a:sym typeface="Open Sans Light"/>
            </a:endParaRPr>
          </a:p>
        </p:txBody>
      </p:sp>
      <p:pic>
        <p:nvPicPr>
          <p:cNvPr id="88" name="Google Shape;88;p18"/>
          <p:cNvPicPr preferRelativeResize="0"/>
          <p:nvPr/>
        </p:nvPicPr>
        <p:blipFill rotWithShape="1">
          <a:blip r:embed="rId3">
            <a:alphaModFix/>
          </a:blip>
          <a:srcRect b="0" l="0" r="63952" t="0"/>
          <a:stretch/>
        </p:blipFill>
        <p:spPr>
          <a:xfrm>
            <a:off x="658051" y="4561650"/>
            <a:ext cx="515274" cy="16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92" name="Shape 92"/>
        <p:cNvGrpSpPr/>
        <p:nvPr/>
      </p:nvGrpSpPr>
      <p:grpSpPr>
        <a:xfrm>
          <a:off x="0" y="0"/>
          <a:ext cx="0" cy="0"/>
          <a:chOff x="0" y="0"/>
          <a:chExt cx="0" cy="0"/>
        </a:xfrm>
      </p:grpSpPr>
      <p:sp>
        <p:nvSpPr>
          <p:cNvPr id="93" name="Google Shape;93;p19"/>
          <p:cNvSpPr txBox="1"/>
          <p:nvPr/>
        </p:nvSpPr>
        <p:spPr>
          <a:xfrm>
            <a:off x="464850" y="292350"/>
            <a:ext cx="8214300" cy="20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600">
                <a:solidFill>
                  <a:srgbClr val="FFFFFF"/>
                </a:solidFill>
                <a:latin typeface="Open Sans Light"/>
                <a:ea typeface="Open Sans Light"/>
                <a:cs typeface="Open Sans Light"/>
                <a:sym typeface="Open Sans Light"/>
              </a:rPr>
              <a:t>Why is the Commission undertaking this examination?</a:t>
            </a:r>
            <a:endParaRPr sz="2600">
              <a:solidFill>
                <a:srgbClr val="FFFFFF"/>
              </a:solidFill>
              <a:latin typeface="Open Sans Light"/>
              <a:ea typeface="Open Sans Light"/>
              <a:cs typeface="Open Sans Light"/>
              <a:sym typeface="Open Sans Light"/>
            </a:endParaRPr>
          </a:p>
          <a:p>
            <a:pPr indent="0" lvl="0" marL="0" rtl="0" algn="l">
              <a:lnSpc>
                <a:spcPct val="115000"/>
              </a:lnSpc>
              <a:spcBef>
                <a:spcPts val="1600"/>
              </a:spcBef>
              <a:spcAft>
                <a:spcPts val="0"/>
              </a:spcAft>
              <a:buClr>
                <a:schemeClr val="dk1"/>
              </a:buClr>
              <a:buSzPts val="1100"/>
              <a:buFont typeface="Arial"/>
              <a:buNone/>
            </a:pPr>
            <a:r>
              <a:t/>
            </a:r>
            <a:endParaRPr sz="3100">
              <a:solidFill>
                <a:srgbClr val="FFFFFF"/>
              </a:solidFill>
            </a:endParaRPr>
          </a:p>
          <a:p>
            <a:pPr indent="0" lvl="0" marL="0" rtl="0" algn="l">
              <a:lnSpc>
                <a:spcPct val="115000"/>
              </a:lnSpc>
              <a:spcBef>
                <a:spcPts val="1600"/>
              </a:spcBef>
              <a:spcAft>
                <a:spcPts val="1600"/>
              </a:spcAft>
              <a:buClr>
                <a:schemeClr val="dk1"/>
              </a:buClr>
              <a:buSzPts val="1100"/>
              <a:buFont typeface="Arial"/>
              <a:buNone/>
            </a:pPr>
            <a:r>
              <a:t/>
            </a:r>
            <a:endParaRPr sz="3100">
              <a:solidFill>
                <a:schemeClr val="lt1"/>
              </a:solidFill>
              <a:latin typeface="Open Sans Light"/>
              <a:ea typeface="Open Sans Light"/>
              <a:cs typeface="Open Sans Light"/>
              <a:sym typeface="Open Sans Light"/>
            </a:endParaRPr>
          </a:p>
        </p:txBody>
      </p:sp>
      <p:sp>
        <p:nvSpPr>
          <p:cNvPr id="94" name="Google Shape;94;p19"/>
          <p:cNvSpPr txBox="1"/>
          <p:nvPr/>
        </p:nvSpPr>
        <p:spPr>
          <a:xfrm>
            <a:off x="504250" y="1207425"/>
            <a:ext cx="8053800" cy="340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u="sng">
                <a:solidFill>
                  <a:srgbClr val="FFFFFF"/>
                </a:solidFill>
                <a:latin typeface="Open Sans"/>
                <a:ea typeface="Open Sans"/>
                <a:cs typeface="Open Sans"/>
                <a:sym typeface="Open Sans"/>
              </a:rPr>
              <a:t>Senate Bill 5092, section 143</a:t>
            </a:r>
            <a:r>
              <a:rPr b="1" lang="en">
                <a:solidFill>
                  <a:srgbClr val="FFFFFF"/>
                </a:solidFill>
                <a:latin typeface="Open Sans"/>
                <a:ea typeface="Open Sans"/>
                <a:cs typeface="Open Sans"/>
                <a:sym typeface="Open Sans"/>
              </a:rPr>
              <a:t> </a:t>
            </a:r>
            <a:r>
              <a:rPr lang="en">
                <a:solidFill>
                  <a:srgbClr val="FFFFFF"/>
                </a:solidFill>
                <a:latin typeface="Open Sans"/>
                <a:ea typeface="Open Sans"/>
                <a:cs typeface="Open Sans"/>
                <a:sym typeface="Open Sans"/>
              </a:rPr>
              <a:t>provided funding for the Commission to:</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FFFFFF"/>
                </a:solidFill>
                <a:latin typeface="Open Sans"/>
                <a:ea typeface="Open Sans"/>
                <a:cs typeface="Open Sans"/>
                <a:sym typeface="Open Sans"/>
              </a:rPr>
              <a:t>“examine feasible and practical pathways for investor-owned electric and natural gas utilities to contribute their share to greenhouse gas emissions reductions as described in RCW 70A.45.020, and the impacts of energy decarbonization on residential and commercial customers and the electrical and natural gas utilities that serve them.”</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 u="sng">
                <a:solidFill>
                  <a:srgbClr val="FFFFFF"/>
                </a:solidFill>
                <a:latin typeface="Open Sans"/>
                <a:ea typeface="Open Sans"/>
                <a:cs typeface="Open Sans"/>
                <a:sym typeface="Open Sans"/>
              </a:rPr>
              <a:t>RCW 70A.45.020</a:t>
            </a:r>
            <a:r>
              <a:rPr b="1" lang="en">
                <a:solidFill>
                  <a:srgbClr val="FFFFFF"/>
                </a:solidFill>
                <a:latin typeface="Open Sans"/>
                <a:ea typeface="Open Sans"/>
                <a:cs typeface="Open Sans"/>
                <a:sym typeface="Open Sans"/>
              </a:rPr>
              <a:t> </a:t>
            </a:r>
            <a:r>
              <a:rPr lang="en">
                <a:solidFill>
                  <a:srgbClr val="FFFFFF"/>
                </a:solidFill>
                <a:latin typeface="Open Sans"/>
                <a:ea typeface="Open Sans"/>
                <a:cs typeface="Open Sans"/>
                <a:sym typeface="Open Sans"/>
              </a:rPr>
              <a:t>states that Washington shall limit anthropogenic emissions of greenhouse gases (GHGs) as follows: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FFFFFF"/>
                </a:solidFill>
                <a:latin typeface="Open Sans"/>
                <a:ea typeface="Open Sans"/>
                <a:cs typeface="Open Sans"/>
                <a:sym typeface="Open Sans"/>
              </a:rPr>
              <a:t>(i) By 2020, reduce GHGs to 1990 levels, or 90.5 million metric tons;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FFFFFF"/>
                </a:solidFill>
                <a:latin typeface="Open Sans"/>
                <a:ea typeface="Open Sans"/>
                <a:cs typeface="Open Sans"/>
                <a:sym typeface="Open Sans"/>
              </a:rPr>
              <a:t>(ii) By 2030, reduce GHGs to 50 million metric tons, or 45% below 1990 levels;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FFFFFF"/>
                </a:solidFill>
                <a:latin typeface="Open Sans"/>
                <a:ea typeface="Open Sans"/>
                <a:cs typeface="Open Sans"/>
                <a:sym typeface="Open Sans"/>
              </a:rPr>
              <a:t>(iii) By 2040, reduce GHGs to 27 million metric tons, or 70% below 1990 levels;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FFFFFF"/>
                </a:solidFill>
                <a:latin typeface="Open Sans"/>
                <a:ea typeface="Open Sans"/>
                <a:cs typeface="Open Sans"/>
                <a:sym typeface="Open Sans"/>
              </a:rPr>
              <a:t>(iv) By 2050, reduce GHGs to 5 million metric tons, or 95% below 1990 levels.</a:t>
            </a:r>
            <a:endParaRPr>
              <a:solidFill>
                <a:srgbClr val="FFFFFF"/>
              </a:solidFill>
              <a:latin typeface="Open Sans"/>
              <a:ea typeface="Open Sans"/>
              <a:cs typeface="Open Sans"/>
              <a:sym typeface="Open Sans"/>
            </a:endParaRPr>
          </a:p>
          <a:p>
            <a:pPr indent="0" lvl="0" marL="0" rtl="0" algn="l">
              <a:lnSpc>
                <a:spcPct val="120000"/>
              </a:lnSpc>
              <a:spcBef>
                <a:spcPts val="600"/>
              </a:spcBef>
              <a:spcAft>
                <a:spcPts val="0"/>
              </a:spcAft>
              <a:buNone/>
            </a:pPr>
            <a:r>
              <a:t/>
            </a:r>
            <a:endParaRPr sz="1100">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98" name="Shape 98"/>
        <p:cNvGrpSpPr/>
        <p:nvPr/>
      </p:nvGrpSpPr>
      <p:grpSpPr>
        <a:xfrm>
          <a:off x="0" y="0"/>
          <a:ext cx="0" cy="0"/>
          <a:chOff x="0" y="0"/>
          <a:chExt cx="0" cy="0"/>
        </a:xfrm>
      </p:grpSpPr>
      <p:sp>
        <p:nvSpPr>
          <p:cNvPr id="99" name="Google Shape;99;p20"/>
          <p:cNvSpPr txBox="1"/>
          <p:nvPr/>
        </p:nvSpPr>
        <p:spPr>
          <a:xfrm>
            <a:off x="487900" y="513325"/>
            <a:ext cx="8214300" cy="14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3100">
                <a:solidFill>
                  <a:srgbClr val="FFFFFF"/>
                </a:solidFill>
                <a:latin typeface="Open Sans Light"/>
                <a:ea typeface="Open Sans Light"/>
                <a:cs typeface="Open Sans Light"/>
                <a:sym typeface="Open Sans Light"/>
              </a:rPr>
              <a:t>Senate Bill 5092, section 143 requirements</a:t>
            </a:r>
            <a:endParaRPr sz="3100">
              <a:solidFill>
                <a:srgbClr val="FFFFFF"/>
              </a:solidFill>
              <a:latin typeface="Open Sans Light"/>
              <a:ea typeface="Open Sans Light"/>
              <a:cs typeface="Open Sans Light"/>
              <a:sym typeface="Open Sans Light"/>
            </a:endParaRPr>
          </a:p>
          <a:p>
            <a:pPr indent="0" lvl="0" marL="0" rtl="0" algn="l">
              <a:lnSpc>
                <a:spcPct val="115000"/>
              </a:lnSpc>
              <a:spcBef>
                <a:spcPts val="1600"/>
              </a:spcBef>
              <a:spcAft>
                <a:spcPts val="1600"/>
              </a:spcAft>
              <a:buClr>
                <a:schemeClr val="dk1"/>
              </a:buClr>
              <a:buSzPts val="1100"/>
              <a:buFont typeface="Arial"/>
              <a:buNone/>
            </a:pPr>
            <a:r>
              <a:t/>
            </a:r>
            <a:endParaRPr sz="3100">
              <a:solidFill>
                <a:schemeClr val="lt1"/>
              </a:solidFill>
              <a:latin typeface="Open Sans Light"/>
              <a:ea typeface="Open Sans Light"/>
              <a:cs typeface="Open Sans Light"/>
              <a:sym typeface="Open Sans Light"/>
            </a:endParaRPr>
          </a:p>
        </p:txBody>
      </p:sp>
      <p:sp>
        <p:nvSpPr>
          <p:cNvPr id="100" name="Google Shape;100;p20"/>
          <p:cNvSpPr txBox="1"/>
          <p:nvPr/>
        </p:nvSpPr>
        <p:spPr>
          <a:xfrm>
            <a:off x="602450" y="1237900"/>
            <a:ext cx="7688100" cy="345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FFFFFF"/>
                </a:solidFill>
                <a:latin typeface="Open Sans"/>
                <a:ea typeface="Open Sans"/>
                <a:cs typeface="Open Sans"/>
                <a:sym typeface="Open Sans"/>
              </a:rPr>
              <a:t>The examination must identify and consider:</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“(i) How natural gas utilities can decarbonize;</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(ii) The impacts of increased electrification on the ability of electric utilities to deliver services to current natural gas customers reliably and affordably;</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(iii) The ability of electric utilities to procure and deliver electric power to reliably meet that load;</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(iv) The impact on regional electric system resource adequacy, and the transmission and distribution infrastructure requirements for such a transition;</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(v) The costs and benefits to residential and commercial customers, including environmental, health, and economic benefits;</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0"/>
              </a:spcAft>
              <a:buNone/>
            </a:pPr>
            <a:r>
              <a:rPr lang="en" sz="1200">
                <a:solidFill>
                  <a:srgbClr val="FFFFFF"/>
                </a:solidFill>
                <a:latin typeface="Open Sans"/>
                <a:ea typeface="Open Sans"/>
                <a:cs typeface="Open Sans"/>
                <a:sym typeface="Open Sans"/>
              </a:rPr>
              <a:t>(vi) Equity considerations and impacts to low-income customers and highly impacted communities; and</a:t>
            </a:r>
            <a:endParaRPr sz="1200">
              <a:solidFill>
                <a:srgbClr val="FFFFFF"/>
              </a:solidFill>
              <a:latin typeface="Open Sans"/>
              <a:ea typeface="Open Sans"/>
              <a:cs typeface="Open Sans"/>
              <a:sym typeface="Open Sans"/>
            </a:endParaRPr>
          </a:p>
          <a:p>
            <a:pPr indent="0" lvl="0" marL="279400" rtl="0" algn="l">
              <a:lnSpc>
                <a:spcPct val="115000"/>
              </a:lnSpc>
              <a:spcBef>
                <a:spcPts val="600"/>
              </a:spcBef>
              <a:spcAft>
                <a:spcPts val="600"/>
              </a:spcAft>
              <a:buNone/>
            </a:pPr>
            <a:r>
              <a:rPr lang="en" sz="1200">
                <a:solidFill>
                  <a:srgbClr val="FFFFFF"/>
                </a:solidFill>
                <a:latin typeface="Open Sans"/>
                <a:ea typeface="Open Sans"/>
                <a:cs typeface="Open Sans"/>
                <a:sym typeface="Open Sans"/>
              </a:rPr>
              <a:t>(vii) Potential regulatory policy changes to facilitate decarbonization of the services that gas companies provide while ensuring customer rates are fair, just, reasonable, and sufficient.”</a:t>
            </a:r>
            <a:endParaRPr sz="11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104" name="Shape 104"/>
        <p:cNvGrpSpPr/>
        <p:nvPr/>
      </p:nvGrpSpPr>
      <p:grpSpPr>
        <a:xfrm>
          <a:off x="0" y="0"/>
          <a:ext cx="0" cy="0"/>
          <a:chOff x="0" y="0"/>
          <a:chExt cx="0" cy="0"/>
        </a:xfrm>
      </p:grpSpPr>
      <p:sp>
        <p:nvSpPr>
          <p:cNvPr id="105" name="Google Shape;105;p21"/>
          <p:cNvSpPr txBox="1"/>
          <p:nvPr/>
        </p:nvSpPr>
        <p:spPr>
          <a:xfrm>
            <a:off x="487900" y="513325"/>
            <a:ext cx="7549500" cy="66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chemeClr val="dk1"/>
              </a:buClr>
              <a:buSzPts val="1100"/>
              <a:buFont typeface="Arial"/>
              <a:buNone/>
            </a:pPr>
            <a:r>
              <a:rPr lang="en" sz="3100">
                <a:solidFill>
                  <a:schemeClr val="lt1"/>
                </a:solidFill>
                <a:latin typeface="Open Sans Light"/>
                <a:ea typeface="Open Sans Light"/>
                <a:cs typeface="Open Sans Light"/>
                <a:sym typeface="Open Sans Light"/>
              </a:rPr>
              <a:t>What are we working on together?</a:t>
            </a:r>
            <a:endParaRPr sz="3100">
              <a:solidFill>
                <a:schemeClr val="lt1"/>
              </a:solidFill>
              <a:latin typeface="Open Sans Light"/>
              <a:ea typeface="Open Sans Light"/>
              <a:cs typeface="Open Sans Light"/>
              <a:sym typeface="Open Sans Light"/>
            </a:endParaRPr>
          </a:p>
        </p:txBody>
      </p:sp>
      <p:sp>
        <p:nvSpPr>
          <p:cNvPr id="106" name="Google Shape;106;p21"/>
          <p:cNvSpPr txBox="1"/>
          <p:nvPr/>
        </p:nvSpPr>
        <p:spPr>
          <a:xfrm>
            <a:off x="602450" y="1237900"/>
            <a:ext cx="7179900" cy="3951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600"/>
              </a:spcBef>
              <a:spcAft>
                <a:spcPts val="0"/>
              </a:spcAft>
              <a:buNone/>
            </a:pPr>
            <a:r>
              <a:rPr lang="en" sz="1300">
                <a:solidFill>
                  <a:schemeClr val="lt1"/>
                </a:solidFill>
                <a:latin typeface="Open Sans"/>
                <a:ea typeface="Open Sans"/>
                <a:cs typeface="Open Sans"/>
                <a:sym typeface="Open Sans"/>
              </a:rPr>
              <a:t>By June 1, 2023, the Washington Utilities and Transportation Commission will use the Energy Decarbonization Pathways Examination to report to the legislature on “feasible and practical pathways for investor-owned electric and natural gas utilities to contribute their share to greenhouse gas emissions reductions as described in RCW 70A.45.020, and the impacts of energy decarbonization on residential and commercial customers and the electrical and natural gas utilities that serve them.”</a:t>
            </a:r>
            <a:r>
              <a:rPr baseline="30000" lang="en">
                <a:solidFill>
                  <a:schemeClr val="lt1"/>
                </a:solidFill>
                <a:latin typeface="Open Sans"/>
                <a:ea typeface="Open Sans"/>
                <a:cs typeface="Open Sans"/>
                <a:sym typeface="Open Sans"/>
              </a:rPr>
              <a:t>[1]</a:t>
            </a:r>
            <a:r>
              <a:rPr lang="en" sz="1300">
                <a:solidFill>
                  <a:schemeClr val="lt1"/>
                </a:solidFill>
                <a:latin typeface="Open Sans"/>
                <a:ea typeface="Open Sans"/>
                <a:cs typeface="Open Sans"/>
                <a:sym typeface="Open Sans"/>
              </a:rPr>
              <a:t> </a:t>
            </a:r>
            <a:endParaRPr sz="1300">
              <a:solidFill>
                <a:schemeClr val="lt1"/>
              </a:solidFill>
              <a:latin typeface="Open Sans"/>
              <a:ea typeface="Open Sans"/>
              <a:cs typeface="Open Sans"/>
              <a:sym typeface="Open Sans"/>
            </a:endParaRPr>
          </a:p>
          <a:p>
            <a:pPr indent="0" lvl="0" marL="0" rtl="0" algn="l">
              <a:lnSpc>
                <a:spcPct val="120000"/>
              </a:lnSpc>
              <a:spcBef>
                <a:spcPts val="600"/>
              </a:spcBef>
              <a:spcAft>
                <a:spcPts val="0"/>
              </a:spcAft>
              <a:buNone/>
            </a:pPr>
            <a:r>
              <a:rPr lang="en" sz="1300">
                <a:solidFill>
                  <a:schemeClr val="lt1"/>
                </a:solidFill>
                <a:latin typeface="Open Sans"/>
                <a:ea typeface="Open Sans"/>
                <a:cs typeface="Open Sans"/>
                <a:sym typeface="Open Sans"/>
              </a:rPr>
              <a:t>The legislature will use this information to inform discussions on decarbonization targets and policies for investor-owned natural gas utilities.</a:t>
            </a:r>
            <a:endParaRPr sz="1300">
              <a:solidFill>
                <a:schemeClr val="lt1"/>
              </a:solidFill>
              <a:latin typeface="Open Sans"/>
              <a:ea typeface="Open Sans"/>
              <a:cs typeface="Open Sans"/>
              <a:sym typeface="Open Sans"/>
            </a:endParaRPr>
          </a:p>
          <a:p>
            <a:pPr indent="0" lvl="0" marL="0" rtl="0" algn="l">
              <a:lnSpc>
                <a:spcPct val="120000"/>
              </a:lnSpc>
              <a:spcBef>
                <a:spcPts val="60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This project is about identifying and describing the various pathways to achieve a certain level of natural gas emissions reduction. This project is not about choosing one pathway.</a:t>
            </a:r>
            <a:endParaRPr b="1">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aseline="30000" lang="en" sz="1800">
                <a:solidFill>
                  <a:schemeClr val="lt1"/>
                </a:solidFill>
                <a:latin typeface="Open Sans"/>
                <a:ea typeface="Open Sans"/>
                <a:cs typeface="Open Sans"/>
                <a:sym typeface="Open Sans"/>
              </a:rPr>
              <a:t>[1]</a:t>
            </a:r>
            <a:r>
              <a:rPr lang="en" sz="800">
                <a:solidFill>
                  <a:schemeClr val="lt1"/>
                </a:solidFill>
                <a:latin typeface="Open Sans"/>
                <a:ea typeface="Open Sans"/>
                <a:cs typeface="Open Sans"/>
                <a:sym typeface="Open Sans"/>
              </a:rPr>
              <a:t> Senate Bill 5092 Section 143.4.</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