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9144000" cy="5143500" type="screen16x9"/>
  <p:notesSz cx="6858000" cy="9144000"/>
  <p:embeddedFontLst>
    <p:embeddedFont>
      <p:font typeface="Lato" panose="020F0502020204030203" pitchFamily="34" charset="0"/>
      <p:regular r:id="rId74"/>
      <p:bold r:id="rId75"/>
      <p:italic r:id="rId76"/>
      <p:boldItalic r:id="rId77"/>
    </p:embeddedFont>
    <p:embeddedFont>
      <p:font typeface="Montserrat" panose="00000500000000000000" pitchFamily="2" charset="0"/>
      <p:regular r:id="rId78"/>
      <p:bold r:id="rId79"/>
      <p:italic r:id="rId80"/>
      <p:boldItalic r:id="rId81"/>
    </p:embeddedFont>
    <p:embeddedFont>
      <p:font typeface="Open Sans" panose="020B0606030504020204" pitchFamily="34" charset="0"/>
      <p:regular r:id="rId82"/>
      <p:bold r:id="rId83"/>
      <p:italic r:id="rId84"/>
      <p:boldItalic r:id="rId85"/>
    </p:embeddedFont>
    <p:embeddedFont>
      <p:font typeface="Open Sans Light" panose="020B0604020202020204"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6">
          <p15:clr>
            <a:srgbClr val="A4A3A4"/>
          </p15:clr>
        </p15:guide>
        <p15:guide id="2" pos="3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6A80D-5FB6-4CC2-AD4F-6228A133F98A}">
  <a:tblStyle styleId="{D5C6A80D-5FB6-4CC2-AD4F-6228A133F9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C114459-9E08-4309-95E6-7840B18BBA5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03" autoAdjust="0"/>
  </p:normalViewPr>
  <p:slideViewPr>
    <p:cSldViewPr snapToGrid="0">
      <p:cViewPr varScale="1">
        <p:scale>
          <a:sx n="110" d="100"/>
          <a:sy n="110" d="100"/>
        </p:scale>
        <p:origin x="3264" y="96"/>
      </p:cViewPr>
      <p:guideLst>
        <p:guide orient="horz" pos="666"/>
        <p:guide pos="3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aa3a2a3c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aa3a2a3c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a7e8106f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3a7e8106f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e7138c81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e7138c81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e7138c811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e7138c811_0_167: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e7138c81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e7138c8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c3e349ae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c3e349ae5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e7138c81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e7138c81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e7138c81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e7138c81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c3e349ae56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c3e349ae5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3e349ae56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3e349ae5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3e349ae56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c3e349ae56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a7e8106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a7e8106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c3e349ae56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c3e349ae56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c3e349ae56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c3e349ae56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c3e349ae56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c3e349ae56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c3e349ae56_1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c3e349ae56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bb6b69f85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bb6b69f85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bce165912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bce165912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bce165912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bce165912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bce165912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bce165912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bc41006b1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bc41006b1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bf3968764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bf3968764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a7e8106f1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a7e8106f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bb6b69f857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bb6b69f857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bc41006b1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bc41006b1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bc41006b1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bc41006b1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bc41006b1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bc41006b1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bc41006b1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bc41006b1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bc41006b1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bc41006b1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fe7138c811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fe7138c81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b9e05d41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b9e05d41b3_0_0: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b9e05d41b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b9e05d41b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NREL - National Renewable Energy Laboratory</a:t>
            </a:r>
          </a:p>
          <a:p>
            <a:pPr marL="0" lvl="0" indent="0" algn="l" rtl="0">
              <a:spcBef>
                <a:spcPts val="0"/>
              </a:spcBef>
              <a:spcAft>
                <a:spcPts val="0"/>
              </a:spcAft>
              <a:buClr>
                <a:schemeClr val="dk1"/>
              </a:buClr>
              <a:buSzPts val="1100"/>
              <a:buFont typeface="Arial"/>
              <a:buNone/>
            </a:pPr>
            <a:r>
              <a:rPr lang="en-US" dirty="0">
                <a:solidFill>
                  <a:schemeClr val="dk1"/>
                </a:solidFill>
              </a:rPr>
              <a:t>EIA - Energy Information Administration</a:t>
            </a:r>
          </a:p>
          <a:p>
            <a:pPr marL="0" lvl="0" indent="0" algn="l" rtl="0">
              <a:spcBef>
                <a:spcPts val="0"/>
              </a:spcBef>
              <a:spcAft>
                <a:spcPts val="0"/>
              </a:spcAft>
              <a:buClr>
                <a:schemeClr val="dk1"/>
              </a:buClr>
              <a:buSzPts val="1100"/>
              <a:buFont typeface="Arial"/>
              <a:buNone/>
            </a:pPr>
            <a:r>
              <a:rPr lang="en-US" dirty="0">
                <a:solidFill>
                  <a:schemeClr val="dk1"/>
                </a:solidFill>
              </a:rPr>
              <a:t>OTIS - US department of energy office of scientific and technical information</a:t>
            </a:r>
          </a:p>
          <a:p>
            <a:pPr marL="0" lvl="0" indent="0" algn="l" rtl="0">
              <a:spcBef>
                <a:spcPts val="0"/>
              </a:spcBef>
              <a:spcAft>
                <a:spcPts val="0"/>
              </a:spcAft>
              <a:buClr>
                <a:schemeClr val="dk1"/>
              </a:buClr>
              <a:buSzPts val="1100"/>
              <a:buFont typeface="Arial"/>
              <a:buNone/>
            </a:pPr>
            <a:r>
              <a:rPr lang="en-US" dirty="0">
                <a:solidFill>
                  <a:schemeClr val="dk1"/>
                </a:solidFill>
              </a:rPr>
              <a:t>ESS - Energy System Simulator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c3e349ae5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c3e349ae5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a7e8106f1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a7e8106f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bb6b69f85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bb6b69f8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bb6b69f85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bb6b69f85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bb6b69f857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bb6b69f857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bb6b69f85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bb6b69f85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c61488e3e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c61488e3e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cc3df748a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cc3df748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c61488e3e9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c61488e3e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cc3df748a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cc3df748a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bb6b69f857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bb6b69f857_1_22: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c61488e3e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c61488e3e9_0_12: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76ffa258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76ffa2580_1_0: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c61488e3e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c61488e3e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c61488e3e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c61488e3e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c61488e3e9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c61488e3e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c61488e3e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c61488e3e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c61488e3e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c61488e3e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c61488e3e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c61488e3e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c61488e3e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c61488e3e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c61488e3e9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c61488e3e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c61488e3e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c61488e3e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c61488e3e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c61488e3e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a7e8106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a7e8106f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bce165912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bce165912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bce165912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bce165912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bce165912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bce165912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bce1659120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bce165912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bce1659120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bce1659120_0_80: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c3e349ae56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c3e349ae5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391253e42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391253e42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391253e4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391253e4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391253e42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391253e42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bc41006b1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bc41006b1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a7e8106f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3a7e8106f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bc41006b1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bc41006b1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bc41006b1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bc41006b1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a7e8106f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a7e8106f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a7e8106f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a7e8106f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3564"/>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42058" y="51915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300">
                <a:solidFill>
                  <a:schemeClr val="lt1"/>
                </a:solidFill>
                <a:latin typeface="Montserrat"/>
                <a:ea typeface="Montserrat"/>
                <a:cs typeface="Montserrat"/>
                <a:sym typeface="Montserrat"/>
              </a:rPr>
              <a:t>Washington Energy Decarbonization Examination</a:t>
            </a:r>
            <a:endParaRPr sz="3300">
              <a:solidFill>
                <a:schemeClr val="lt1"/>
              </a:solidFill>
              <a:latin typeface="Montserrat"/>
              <a:ea typeface="Montserrat"/>
              <a:cs typeface="Montserrat"/>
              <a:sym typeface="Montserrat"/>
            </a:endParaRPr>
          </a:p>
        </p:txBody>
      </p:sp>
      <p:sp>
        <p:nvSpPr>
          <p:cNvPr id="55" name="Google Shape;55;p13"/>
          <p:cNvSpPr txBox="1">
            <a:spLocks noGrp="1"/>
          </p:cNvSpPr>
          <p:nvPr>
            <p:ph type="subTitle" idx="1"/>
          </p:nvPr>
        </p:nvSpPr>
        <p:spPr>
          <a:xfrm>
            <a:off x="542050" y="2605850"/>
            <a:ext cx="7113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7B1DC"/>
                </a:solidFill>
                <a:latin typeface="Lato"/>
                <a:ea typeface="Lato"/>
                <a:cs typeface="Lato"/>
                <a:sym typeface="Lato"/>
              </a:rPr>
              <a:t>Decarbonization Advisory Group Meeting 3</a:t>
            </a:r>
            <a:endParaRPr>
              <a:solidFill>
                <a:srgbClr val="17B1DC"/>
              </a:solidFill>
              <a:latin typeface="Lato"/>
              <a:ea typeface="Lato"/>
              <a:cs typeface="Lato"/>
              <a:sym typeface="Lato"/>
            </a:endParaRPr>
          </a:p>
        </p:txBody>
      </p:sp>
      <p:pic>
        <p:nvPicPr>
          <p:cNvPr id="56" name="Google Shape;56;p13"/>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110"/>
        <p:cNvGrpSpPr/>
        <p:nvPr/>
      </p:nvGrpSpPr>
      <p:grpSpPr>
        <a:xfrm>
          <a:off x="0" y="0"/>
          <a:ext cx="0" cy="0"/>
          <a:chOff x="0" y="0"/>
          <a:chExt cx="0" cy="0"/>
        </a:xfrm>
      </p:grpSpPr>
      <p:sp>
        <p:nvSpPr>
          <p:cNvPr id="111" name="Google Shape;111;p22"/>
          <p:cNvSpPr txBox="1"/>
          <p:nvPr/>
        </p:nvSpPr>
        <p:spPr>
          <a:xfrm>
            <a:off x="487900" y="513325"/>
            <a:ext cx="7549500" cy="66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3100">
                <a:solidFill>
                  <a:schemeClr val="lt1"/>
                </a:solidFill>
                <a:latin typeface="Open Sans Light"/>
                <a:ea typeface="Open Sans Light"/>
                <a:cs typeface="Open Sans Light"/>
                <a:sym typeface="Open Sans Light"/>
              </a:rPr>
              <a:t>What are we working on together?</a:t>
            </a:r>
            <a:endParaRPr sz="3100">
              <a:solidFill>
                <a:schemeClr val="lt1"/>
              </a:solidFill>
              <a:latin typeface="Open Sans Light"/>
              <a:ea typeface="Open Sans Light"/>
              <a:cs typeface="Open Sans Light"/>
              <a:sym typeface="Open Sans Light"/>
            </a:endParaRPr>
          </a:p>
        </p:txBody>
      </p:sp>
      <p:sp>
        <p:nvSpPr>
          <p:cNvPr id="112" name="Google Shape;112;p22"/>
          <p:cNvSpPr txBox="1"/>
          <p:nvPr/>
        </p:nvSpPr>
        <p:spPr>
          <a:xfrm>
            <a:off x="602450" y="1237900"/>
            <a:ext cx="7179900" cy="39519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600"/>
              </a:spcBef>
              <a:spcAft>
                <a:spcPts val="0"/>
              </a:spcAft>
              <a:buNone/>
            </a:pPr>
            <a:r>
              <a:rPr lang="en" sz="1300">
                <a:solidFill>
                  <a:schemeClr val="lt1"/>
                </a:solidFill>
                <a:latin typeface="Open Sans"/>
                <a:ea typeface="Open Sans"/>
                <a:cs typeface="Open Sans"/>
                <a:sym typeface="Open Sans"/>
              </a:rPr>
              <a:t>By June 1, 2023, the Washington Utilities and Transportation Commission will use the Energy Decarbonization Pathways Examination to report to the legislature on “feasible and practical pathways for investor-owned electric and natural gas utilities to contribute their share to greenhouse gas emissions reductions as described in RCW 70A.45.020, and the impacts of energy decarbonization on residential and commercial customers and the electrical and natural gas utilities that serve them.”</a:t>
            </a:r>
            <a:r>
              <a:rPr lang="en" baseline="30000">
                <a:solidFill>
                  <a:schemeClr val="lt1"/>
                </a:solidFill>
                <a:latin typeface="Open Sans"/>
                <a:ea typeface="Open Sans"/>
                <a:cs typeface="Open Sans"/>
                <a:sym typeface="Open Sans"/>
              </a:rPr>
              <a:t>[1]</a:t>
            </a:r>
            <a:r>
              <a:rPr lang="en" sz="1300">
                <a:solidFill>
                  <a:schemeClr val="lt1"/>
                </a:solidFill>
                <a:latin typeface="Open Sans"/>
                <a:ea typeface="Open Sans"/>
                <a:cs typeface="Open Sans"/>
                <a:sym typeface="Open Sans"/>
              </a:rPr>
              <a:t> </a:t>
            </a:r>
            <a:endParaRPr sz="1300">
              <a:solidFill>
                <a:schemeClr val="lt1"/>
              </a:solidFill>
              <a:latin typeface="Open Sans"/>
              <a:ea typeface="Open Sans"/>
              <a:cs typeface="Open Sans"/>
              <a:sym typeface="Open Sans"/>
            </a:endParaRPr>
          </a:p>
          <a:p>
            <a:pPr marL="0" lvl="0" indent="0" algn="l" rtl="0">
              <a:lnSpc>
                <a:spcPct val="120000"/>
              </a:lnSpc>
              <a:spcBef>
                <a:spcPts val="600"/>
              </a:spcBef>
              <a:spcAft>
                <a:spcPts val="0"/>
              </a:spcAft>
              <a:buNone/>
            </a:pPr>
            <a:r>
              <a:rPr lang="en" sz="1300">
                <a:solidFill>
                  <a:schemeClr val="lt1"/>
                </a:solidFill>
                <a:latin typeface="Open Sans"/>
                <a:ea typeface="Open Sans"/>
                <a:cs typeface="Open Sans"/>
                <a:sym typeface="Open Sans"/>
              </a:rPr>
              <a:t>The legislature will use this information to inform discussions on decarbonization targets and policies for investor-owned natural gas utilities.</a:t>
            </a:r>
            <a:endParaRPr sz="1300">
              <a:solidFill>
                <a:schemeClr val="lt1"/>
              </a:solidFill>
              <a:latin typeface="Open Sans"/>
              <a:ea typeface="Open Sans"/>
              <a:cs typeface="Open Sans"/>
              <a:sym typeface="Open Sans"/>
            </a:endParaRPr>
          </a:p>
          <a:p>
            <a:pPr marL="0" lvl="0" indent="0" algn="l" rtl="0">
              <a:lnSpc>
                <a:spcPct val="120000"/>
              </a:lnSpc>
              <a:spcBef>
                <a:spcPts val="60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This project is about identifying and describing the various pathways to achieve a certain level of natural gas emissions reduction. This project is not about choosing one pathway.</a:t>
            </a:r>
            <a:endParaRPr b="1">
              <a:solidFill>
                <a:schemeClr val="lt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baseline="30000">
                <a:solidFill>
                  <a:schemeClr val="lt1"/>
                </a:solidFill>
                <a:latin typeface="Open Sans"/>
                <a:ea typeface="Open Sans"/>
                <a:cs typeface="Open Sans"/>
                <a:sym typeface="Open Sans"/>
              </a:rPr>
              <a:t>[1]</a:t>
            </a:r>
            <a:r>
              <a:rPr lang="en" sz="800">
                <a:solidFill>
                  <a:schemeClr val="lt1"/>
                </a:solidFill>
                <a:latin typeface="Open Sans"/>
                <a:ea typeface="Open Sans"/>
                <a:cs typeface="Open Sans"/>
                <a:sym typeface="Open Sans"/>
              </a:rPr>
              <a:t> Senate Bill 5092 Section 143.4.</a:t>
            </a:r>
            <a:endParaRPr sz="800">
              <a:solidFill>
                <a:schemeClr val="lt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296725" y="780625"/>
            <a:ext cx="4536300" cy="39546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Calibrated the model to 2019 base year</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Generated the BAU scenario</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Integrated stakeholder feedback into BAP and Decarbonization assumptions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Generated the BAP scenario</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Generated base year hourly demand profiles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Compiled base year hourly supply profiles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Generated the Decarbonization scenarios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Generated projected hourly demand profiles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Compiled projected hourly supply profiles</a:t>
            </a:r>
            <a:endParaRPr sz="1500">
              <a:solidFill>
                <a:srgbClr val="203564"/>
              </a:solidFill>
              <a:latin typeface="Open Sans"/>
              <a:ea typeface="Open Sans"/>
              <a:cs typeface="Open Sans"/>
              <a:sym typeface="Open Sans"/>
            </a:endParaRPr>
          </a:p>
          <a:p>
            <a:pPr marL="457200" lvl="0" indent="0" algn="l" rtl="0">
              <a:spcBef>
                <a:spcPts val="1600"/>
              </a:spcBef>
              <a:spcAft>
                <a:spcPts val="1600"/>
              </a:spcAft>
              <a:buNone/>
            </a:pPr>
            <a:endParaRPr>
              <a:solidFill>
                <a:srgbClr val="203564"/>
              </a:solidFill>
              <a:latin typeface="Open Sans"/>
              <a:ea typeface="Open Sans"/>
              <a:cs typeface="Open Sans"/>
              <a:sym typeface="Open Sans"/>
            </a:endParaRPr>
          </a:p>
        </p:txBody>
      </p:sp>
      <p:sp>
        <p:nvSpPr>
          <p:cNvPr id="118" name="Google Shape;118;p23"/>
          <p:cNvSpPr txBox="1">
            <a:spLocks noGrp="1"/>
          </p:cNvSpPr>
          <p:nvPr>
            <p:ph type="title"/>
          </p:nvPr>
        </p:nvSpPr>
        <p:spPr>
          <a:xfrm>
            <a:off x="232325" y="110300"/>
            <a:ext cx="4383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we’ve done so far</a:t>
            </a:r>
            <a:endParaRPr>
              <a:solidFill>
                <a:srgbClr val="1B65AC"/>
              </a:solidFill>
              <a:latin typeface="Montserrat"/>
              <a:ea typeface="Montserrat"/>
              <a:cs typeface="Montserrat"/>
              <a:sym typeface="Montserrat"/>
            </a:endParaRPr>
          </a:p>
        </p:txBody>
      </p:sp>
      <p:sp>
        <p:nvSpPr>
          <p:cNvPr id="119" name="Google Shape;119;p23"/>
          <p:cNvSpPr txBox="1">
            <a:spLocks noGrp="1"/>
          </p:cNvSpPr>
          <p:nvPr>
            <p:ph type="body" idx="1"/>
          </p:nvPr>
        </p:nvSpPr>
        <p:spPr>
          <a:xfrm>
            <a:off x="4761325" y="780625"/>
            <a:ext cx="4052100" cy="39546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Update Future Load Profiles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Supply Dispatch</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Peak Analysis (short and long term)</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Sensitivity Analysis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Financial Analysis</a:t>
            </a:r>
            <a:endParaRPr sz="1500">
              <a:solidFill>
                <a:srgbClr val="203564"/>
              </a:solidFill>
              <a:latin typeface="Open Sans"/>
              <a:ea typeface="Open Sans"/>
              <a:cs typeface="Open Sans"/>
              <a:sym typeface="Open Sans"/>
            </a:endParaRPr>
          </a:p>
          <a:p>
            <a:pPr marL="457200" lvl="0" indent="-323850" algn="l" rtl="0">
              <a:spcBef>
                <a:spcPts val="0"/>
              </a:spcBef>
              <a:spcAft>
                <a:spcPts val="0"/>
              </a:spcAft>
              <a:buClr>
                <a:srgbClr val="203564"/>
              </a:buClr>
              <a:buSzPts val="1500"/>
              <a:buFont typeface="Open Sans"/>
              <a:buChar char="●"/>
            </a:pPr>
            <a:r>
              <a:rPr lang="en" sz="1500">
                <a:solidFill>
                  <a:srgbClr val="203564"/>
                </a:solidFill>
                <a:latin typeface="Open Sans"/>
                <a:ea typeface="Open Sans"/>
                <a:cs typeface="Open Sans"/>
                <a:sym typeface="Open Sans"/>
              </a:rPr>
              <a:t>Equity and Co-Benefits Analysis</a:t>
            </a:r>
            <a:endParaRPr sz="1500">
              <a:solidFill>
                <a:srgbClr val="203564"/>
              </a:solidFill>
              <a:latin typeface="Open Sans"/>
              <a:ea typeface="Open Sans"/>
              <a:cs typeface="Open Sans"/>
              <a:sym typeface="Open Sans"/>
            </a:endParaRPr>
          </a:p>
        </p:txBody>
      </p:sp>
      <p:sp>
        <p:nvSpPr>
          <p:cNvPr id="120" name="Google Shape;120;p23"/>
          <p:cNvSpPr txBox="1">
            <a:spLocks noGrp="1"/>
          </p:cNvSpPr>
          <p:nvPr>
            <p:ph type="title"/>
          </p:nvPr>
        </p:nvSpPr>
        <p:spPr>
          <a:xfrm>
            <a:off x="4833025" y="110300"/>
            <a:ext cx="3908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What’s coming next</a:t>
            </a:r>
            <a:endParaRPr>
              <a:solidFill>
                <a:srgbClr val="1B65AC"/>
              </a:solidFill>
              <a:latin typeface="Montserrat"/>
              <a:ea typeface="Montserrat"/>
              <a:cs typeface="Montserrat"/>
              <a:sym typeface="Montserrat"/>
            </a:endParaRPr>
          </a:p>
        </p:txBody>
      </p:sp>
      <p:cxnSp>
        <p:nvCxnSpPr>
          <p:cNvPr id="121" name="Google Shape;121;p23"/>
          <p:cNvCxnSpPr/>
          <p:nvPr/>
        </p:nvCxnSpPr>
        <p:spPr>
          <a:xfrm>
            <a:off x="4761325" y="217325"/>
            <a:ext cx="0" cy="43386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564"/>
        </a:solidFill>
        <a:effectLst/>
      </p:bgPr>
    </p:bg>
    <p:spTree>
      <p:nvGrpSpPr>
        <p:cNvPr id="1" name="Shape 125"/>
        <p:cNvGrpSpPr/>
        <p:nvPr/>
      </p:nvGrpSpPr>
      <p:grpSpPr>
        <a:xfrm>
          <a:off x="0" y="0"/>
          <a:ext cx="0" cy="0"/>
          <a:chOff x="0" y="0"/>
          <a:chExt cx="0" cy="0"/>
        </a:xfrm>
      </p:grpSpPr>
      <p:sp>
        <p:nvSpPr>
          <p:cNvPr id="126" name="Google Shape;126;p24"/>
          <p:cNvSpPr txBox="1"/>
          <p:nvPr/>
        </p:nvSpPr>
        <p:spPr>
          <a:xfrm>
            <a:off x="567650" y="2879075"/>
            <a:ext cx="7549500" cy="7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Decarbonization Scenarios</a:t>
            </a:r>
            <a:endParaRPr sz="3800">
              <a:solidFill>
                <a:schemeClr val="lt1"/>
              </a:solidFill>
              <a:latin typeface="Open Sans Light"/>
              <a:ea typeface="Open Sans Light"/>
              <a:cs typeface="Open Sans Light"/>
              <a:sym typeface="Open Sans Light"/>
            </a:endParaRPr>
          </a:p>
        </p:txBody>
      </p:sp>
      <p:sp>
        <p:nvSpPr>
          <p:cNvPr id="127" name="Google Shape;12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28" name="Google Shape;128;p24"/>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body" idx="1"/>
          </p:nvPr>
        </p:nvSpPr>
        <p:spPr>
          <a:xfrm>
            <a:off x="311700" y="1173400"/>
            <a:ext cx="8520600" cy="3615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A possible future</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It need not be desirable, thus it is not a vision.</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It need not be likely, thus it is not a forecast.</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Emphasizes a process of change, not just a point in the future.</a:t>
            </a:r>
            <a:endParaRPr>
              <a:latin typeface="Open Sans"/>
              <a:ea typeface="Open Sans"/>
              <a:cs typeface="Open Sans"/>
              <a:sym typeface="Open Sans"/>
            </a:endParaRPr>
          </a:p>
          <a:p>
            <a:pPr marL="0" marR="91440" lvl="0" indent="0" algn="l" rtl="0">
              <a:spcBef>
                <a:spcPts val="1600"/>
              </a:spcBef>
              <a:spcAft>
                <a:spcPts val="0"/>
              </a:spcAft>
              <a:buNone/>
            </a:pPr>
            <a:r>
              <a:rPr lang="en" sz="1900">
                <a:solidFill>
                  <a:srgbClr val="1B65AC"/>
                </a:solidFill>
                <a:latin typeface="Open Sans"/>
                <a:ea typeface="Open Sans"/>
                <a:cs typeface="Open Sans"/>
                <a:sym typeface="Open Sans"/>
              </a:rPr>
              <a:t>Characteristics</a:t>
            </a:r>
            <a:endParaRPr sz="1900">
              <a:solidFill>
                <a:srgbClr val="1B65AC"/>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Plausible description of a future </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Relevant to the key strategic issues and decisions at hand</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Challenging to today’s conventional wisdom</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Divergent from each other</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Balanced</a:t>
            </a:r>
            <a:endParaRPr>
              <a:latin typeface="Open Sans"/>
              <a:ea typeface="Open Sans"/>
              <a:cs typeface="Open Sans"/>
              <a:sym typeface="Open Sans"/>
            </a:endParaRPr>
          </a:p>
        </p:txBody>
      </p:sp>
      <p:sp>
        <p:nvSpPr>
          <p:cNvPr id="134" name="Google Shape;134;p25"/>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is Scenario? </a:t>
            </a:r>
            <a:endParaRPr>
              <a:solidFill>
                <a:srgbClr val="1B65AC"/>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39" name="Google Shape;139;p26"/>
          <p:cNvGraphicFramePr/>
          <p:nvPr/>
        </p:nvGraphicFramePr>
        <p:xfrm>
          <a:off x="1413225" y="1217538"/>
          <a:ext cx="6150725" cy="2385550"/>
        </p:xfrm>
        <a:graphic>
          <a:graphicData uri="http://schemas.openxmlformats.org/drawingml/2006/table">
            <a:tbl>
              <a:tblPr>
                <a:noFill/>
                <a:tableStyleId>{D5C6A80D-5FB6-4CC2-AD4F-6228A133F98A}</a:tableStyleId>
              </a:tblPr>
              <a:tblGrid>
                <a:gridCol w="2996150">
                  <a:extLst>
                    <a:ext uri="{9D8B030D-6E8A-4147-A177-3AD203B41FA5}">
                      <a16:colId xmlns:a16="http://schemas.microsoft.com/office/drawing/2014/main" val="20000"/>
                    </a:ext>
                  </a:extLst>
                </a:gridCol>
                <a:gridCol w="3154575">
                  <a:extLst>
                    <a:ext uri="{9D8B030D-6E8A-4147-A177-3AD203B41FA5}">
                      <a16:colId xmlns:a16="http://schemas.microsoft.com/office/drawing/2014/main" val="20001"/>
                    </a:ext>
                  </a:extLst>
                </a:gridCol>
              </a:tblGrid>
              <a:tr h="538875">
                <a:tc gridSpan="2">
                  <a:txBody>
                    <a:bodyPr/>
                    <a:lstStyle/>
                    <a:p>
                      <a:pPr marL="0" lvl="0" indent="0" algn="ctr" rtl="0">
                        <a:lnSpc>
                          <a:spcPct val="115000"/>
                        </a:lnSpc>
                        <a:spcBef>
                          <a:spcPts val="0"/>
                        </a:spcBef>
                        <a:spcAft>
                          <a:spcPts val="0"/>
                        </a:spcAft>
                        <a:buNone/>
                      </a:pPr>
                      <a:r>
                        <a:rPr lang="en" sz="1800" b="1">
                          <a:solidFill>
                            <a:srgbClr val="FFFFFF"/>
                          </a:solidFill>
                          <a:latin typeface="Open Sans"/>
                          <a:ea typeface="Open Sans"/>
                          <a:cs typeface="Open Sans"/>
                          <a:sym typeface="Open Sans"/>
                        </a:rPr>
                        <a:t>Energy Reduction</a:t>
                      </a:r>
                      <a:endParaRPr sz="1800" b="1">
                        <a:solidFill>
                          <a:srgbClr val="FFFFFF"/>
                        </a:solidFill>
                        <a:latin typeface="Open Sans"/>
                        <a:ea typeface="Open Sans"/>
                        <a:cs typeface="Open Sans"/>
                        <a:sym typeface="Open Sans"/>
                      </a:endParaRPr>
                    </a:p>
                  </a:txBody>
                  <a:tcPr marL="28575" marR="28575" marT="19050" marB="19050" anchor="ctr">
                    <a:solidFill>
                      <a:srgbClr val="17B1DC"/>
                    </a:solidFill>
                  </a:tcPr>
                </a:tc>
                <a:tc hMerge="1">
                  <a:txBody>
                    <a:bodyPr/>
                    <a:lstStyle/>
                    <a:p>
                      <a:endParaRPr lang="en-US"/>
                    </a:p>
                  </a:txBody>
                  <a:tcPr/>
                </a:tc>
                <a:extLst>
                  <a:ext uri="{0D108BD9-81ED-4DB2-BD59-A6C34878D82A}">
                    <a16:rowId xmlns:a16="http://schemas.microsoft.com/office/drawing/2014/main" val="10000"/>
                  </a:ext>
                </a:extLst>
              </a:tr>
              <a:tr h="428725">
                <a:tc>
                  <a:txBody>
                    <a:bodyPr/>
                    <a:lstStyle/>
                    <a:p>
                      <a:pPr marL="0" lvl="0" indent="0" algn="ctr" rtl="0">
                        <a:lnSpc>
                          <a:spcPct val="115000"/>
                        </a:lnSpc>
                        <a:spcBef>
                          <a:spcPts val="0"/>
                        </a:spcBef>
                        <a:spcAft>
                          <a:spcPts val="0"/>
                        </a:spcAft>
                        <a:buNone/>
                      </a:pPr>
                      <a:r>
                        <a:rPr lang="en" sz="1300">
                          <a:solidFill>
                            <a:schemeClr val="dk1"/>
                          </a:solidFill>
                          <a:latin typeface="Open Sans"/>
                          <a:ea typeface="Open Sans"/>
                          <a:cs typeface="Open Sans"/>
                          <a:sym typeface="Open Sans"/>
                        </a:rPr>
                        <a:t>Maximum mode shifting</a:t>
                      </a:r>
                      <a:endParaRPr sz="1300">
                        <a:latin typeface="Open Sans"/>
                        <a:ea typeface="Open Sans"/>
                        <a:cs typeface="Open Sans"/>
                        <a:sym typeface="Open Sans"/>
                      </a:endParaRPr>
                    </a:p>
                  </a:txBody>
                  <a:tcPr marL="28575" marR="28575" marT="19050" marB="19050" anchor="ct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Shift to higher density residences in urban zones</a:t>
                      </a:r>
                      <a:endParaRPr sz="1300">
                        <a:latin typeface="Open Sans"/>
                        <a:ea typeface="Open Sans"/>
                        <a:cs typeface="Open Sans"/>
                        <a:sym typeface="Open Sans"/>
                      </a:endParaRPr>
                    </a:p>
                  </a:txBody>
                  <a:tcPr marL="28575" marR="28575" marT="19050" marB="19050" anchor="ct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3625">
                <a:tc>
                  <a:txBody>
                    <a:bodyPr/>
                    <a:lstStyle/>
                    <a:p>
                      <a:pPr marL="0" lvl="0" indent="0" algn="ctr" rtl="0">
                        <a:lnSpc>
                          <a:spcPct val="115000"/>
                        </a:lnSpc>
                        <a:spcBef>
                          <a:spcPts val="0"/>
                        </a:spcBef>
                        <a:spcAft>
                          <a:spcPts val="0"/>
                        </a:spcAft>
                        <a:buNone/>
                      </a:pPr>
                      <a:r>
                        <a:rPr lang="en" sz="1300">
                          <a:solidFill>
                            <a:schemeClr val="dk1"/>
                          </a:solidFill>
                          <a:latin typeface="Open Sans"/>
                          <a:ea typeface="Open Sans"/>
                          <a:cs typeface="Open Sans"/>
                          <a:sym typeface="Open Sans"/>
                        </a:rPr>
                        <a:t>Deep retrofits in the building stock</a:t>
                      </a:r>
                      <a:endParaRPr sz="1300">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Efficiency improvements in industry</a:t>
                      </a:r>
                      <a:endParaRPr sz="13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3625">
                <a:tc>
                  <a:txBody>
                    <a:bodyPr/>
                    <a:lstStyle/>
                    <a:p>
                      <a:pPr marL="0" lvl="0" indent="0" algn="ctr" rtl="0">
                        <a:lnSpc>
                          <a:spcPct val="115000"/>
                        </a:lnSpc>
                        <a:spcBef>
                          <a:spcPts val="0"/>
                        </a:spcBef>
                        <a:spcAft>
                          <a:spcPts val="0"/>
                        </a:spcAft>
                        <a:buNone/>
                      </a:pPr>
                      <a:r>
                        <a:rPr lang="en" sz="1300">
                          <a:solidFill>
                            <a:schemeClr val="dk1"/>
                          </a:solidFill>
                          <a:latin typeface="Open Sans"/>
                          <a:ea typeface="Open Sans"/>
                          <a:cs typeface="Open Sans"/>
                          <a:sym typeface="Open Sans"/>
                        </a:rPr>
                        <a:t>Efficiency improvements in the building stock</a:t>
                      </a:r>
                      <a:endParaRPr sz="1300">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40" name="Google Shape;140;p26"/>
          <p:cNvSpPr txBox="1">
            <a:spLocks noGrp="1"/>
          </p:cNvSpPr>
          <p:nvPr>
            <p:ph type="title"/>
          </p:nvPr>
        </p:nvSpPr>
        <p:spPr>
          <a:xfrm>
            <a:off x="311700" y="2920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Common Actions</a:t>
            </a:r>
            <a:endParaRPr>
              <a:solidFill>
                <a:srgbClr val="1B65AC"/>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5" name="Google Shape;145;p27"/>
          <p:cNvGraphicFramePr/>
          <p:nvPr/>
        </p:nvGraphicFramePr>
        <p:xfrm>
          <a:off x="594600" y="984513"/>
          <a:ext cx="8070900" cy="3546772"/>
        </p:xfrm>
        <a:graphic>
          <a:graphicData uri="http://schemas.openxmlformats.org/drawingml/2006/table">
            <a:tbl>
              <a:tblPr>
                <a:noFill/>
                <a:tableStyleId>{D5C6A80D-5FB6-4CC2-AD4F-6228A133F98A}</a:tableStyleId>
              </a:tblPr>
              <a:tblGrid>
                <a:gridCol w="2690300">
                  <a:extLst>
                    <a:ext uri="{9D8B030D-6E8A-4147-A177-3AD203B41FA5}">
                      <a16:colId xmlns:a16="http://schemas.microsoft.com/office/drawing/2014/main" val="20000"/>
                    </a:ext>
                  </a:extLst>
                </a:gridCol>
                <a:gridCol w="2690300">
                  <a:extLst>
                    <a:ext uri="{9D8B030D-6E8A-4147-A177-3AD203B41FA5}">
                      <a16:colId xmlns:a16="http://schemas.microsoft.com/office/drawing/2014/main" val="20001"/>
                    </a:ext>
                  </a:extLst>
                </a:gridCol>
                <a:gridCol w="2690300">
                  <a:extLst>
                    <a:ext uri="{9D8B030D-6E8A-4147-A177-3AD203B41FA5}">
                      <a16:colId xmlns:a16="http://schemas.microsoft.com/office/drawing/2014/main" val="20002"/>
                    </a:ext>
                  </a:extLst>
                </a:gridCol>
              </a:tblGrid>
              <a:tr h="845850">
                <a:tc>
                  <a:txBody>
                    <a:bodyPr/>
                    <a:lstStyle/>
                    <a:p>
                      <a:pPr marL="0" lvl="0" indent="0" algn="ctr" rtl="0">
                        <a:lnSpc>
                          <a:spcPct val="115000"/>
                        </a:lnSpc>
                        <a:spcBef>
                          <a:spcPts val="0"/>
                        </a:spcBef>
                        <a:spcAft>
                          <a:spcPts val="0"/>
                        </a:spcAft>
                        <a:buNone/>
                      </a:pPr>
                      <a:r>
                        <a:rPr lang="en" sz="1800" b="1">
                          <a:solidFill>
                            <a:srgbClr val="FFFFFF"/>
                          </a:solidFill>
                          <a:latin typeface="Open Sans"/>
                          <a:ea typeface="Open Sans"/>
                          <a:cs typeface="Open Sans"/>
                          <a:sym typeface="Open Sans"/>
                        </a:rPr>
                        <a:t>Electrification</a:t>
                      </a:r>
                      <a:endParaRPr sz="1800" b="1">
                        <a:solidFill>
                          <a:srgbClr val="FFFFFF"/>
                        </a:solidFill>
                        <a:latin typeface="Open Sans"/>
                        <a:ea typeface="Open Sans"/>
                        <a:cs typeface="Open Sans"/>
                        <a:sym typeface="Open Sans"/>
                      </a:endParaRPr>
                    </a:p>
                  </a:txBody>
                  <a:tcPr marL="28575" marR="28575" marT="19050" marB="19050" anchor="ctr">
                    <a:solidFill>
                      <a:srgbClr val="17B1DC"/>
                    </a:solidFill>
                  </a:tcPr>
                </a:tc>
                <a:tc>
                  <a:txBody>
                    <a:bodyPr/>
                    <a:lstStyle/>
                    <a:p>
                      <a:pPr marL="0" lvl="0" indent="0" algn="ctr" rtl="0">
                        <a:lnSpc>
                          <a:spcPct val="115000"/>
                        </a:lnSpc>
                        <a:spcBef>
                          <a:spcPts val="0"/>
                        </a:spcBef>
                        <a:spcAft>
                          <a:spcPts val="0"/>
                        </a:spcAft>
                        <a:buNone/>
                      </a:pPr>
                      <a:r>
                        <a:rPr lang="en" sz="1800" b="1">
                          <a:solidFill>
                            <a:srgbClr val="FFFFFF"/>
                          </a:solidFill>
                          <a:latin typeface="Open Sans"/>
                          <a:ea typeface="Open Sans"/>
                          <a:cs typeface="Open Sans"/>
                          <a:sym typeface="Open Sans"/>
                        </a:rPr>
                        <a:t>Alternative Fuels</a:t>
                      </a:r>
                      <a:endParaRPr sz="1800" b="1">
                        <a:solidFill>
                          <a:srgbClr val="FFFFFF"/>
                        </a:solidFill>
                        <a:latin typeface="Open Sans"/>
                        <a:ea typeface="Open Sans"/>
                        <a:cs typeface="Open Sans"/>
                        <a:sym typeface="Open Sans"/>
                      </a:endParaRPr>
                    </a:p>
                  </a:txBody>
                  <a:tcPr marL="28575" marR="28575" marT="19050" marB="19050" anchor="ctr">
                    <a:solidFill>
                      <a:srgbClr val="17B1DC"/>
                    </a:solidFill>
                  </a:tcPr>
                </a:tc>
                <a:tc>
                  <a:txBody>
                    <a:bodyPr/>
                    <a:lstStyle/>
                    <a:p>
                      <a:pPr marL="0" lvl="0" indent="0" algn="ctr" rtl="0">
                        <a:lnSpc>
                          <a:spcPct val="115000"/>
                        </a:lnSpc>
                        <a:spcBef>
                          <a:spcPts val="0"/>
                        </a:spcBef>
                        <a:spcAft>
                          <a:spcPts val="0"/>
                        </a:spcAft>
                        <a:buNone/>
                      </a:pPr>
                      <a:r>
                        <a:rPr lang="en" sz="1800" b="1">
                          <a:solidFill>
                            <a:srgbClr val="FFFFFF"/>
                          </a:solidFill>
                          <a:latin typeface="Open Sans"/>
                          <a:ea typeface="Open Sans"/>
                          <a:cs typeface="Open Sans"/>
                          <a:sym typeface="Open Sans"/>
                        </a:rPr>
                        <a:t>Hybrid</a:t>
                      </a:r>
                      <a:endParaRPr sz="1800" b="1">
                        <a:solidFill>
                          <a:srgbClr val="FFFFFF"/>
                        </a:solidFill>
                        <a:latin typeface="Open Sans"/>
                        <a:ea typeface="Open Sans"/>
                        <a:cs typeface="Open Sans"/>
                        <a:sym typeface="Open Sans"/>
                      </a:endParaRPr>
                    </a:p>
                  </a:txBody>
                  <a:tcPr marL="28575" marR="28575" marT="19050" marB="19050" anchor="ctr">
                    <a:solidFill>
                      <a:srgbClr val="17B1DC"/>
                    </a:solidFill>
                  </a:tcPr>
                </a:tc>
                <a:extLst>
                  <a:ext uri="{0D108BD9-81ED-4DB2-BD59-A6C34878D82A}">
                    <a16:rowId xmlns:a16="http://schemas.microsoft.com/office/drawing/2014/main" val="10000"/>
                  </a:ext>
                </a:extLst>
              </a:tr>
              <a:tr h="428725">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Rapid electrification of existing residential and commercial heating systems</a:t>
                      </a:r>
                      <a:endParaRPr sz="1200">
                        <a:latin typeface="Open Sans"/>
                        <a:ea typeface="Open Sans"/>
                        <a:cs typeface="Open Sans"/>
                        <a:sym typeface="Open Sans"/>
                      </a:endParaRPr>
                    </a:p>
                  </a:txBody>
                  <a:tcPr marL="28575" marR="28575" marT="19050" marB="19050" anchor="ct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Existing residential and commercial natural gas heating systems replaced by natural gas heat pumps</a:t>
                      </a:r>
                      <a:endParaRPr sz="1200">
                        <a:latin typeface="Open Sans"/>
                        <a:ea typeface="Open Sans"/>
                        <a:cs typeface="Open Sans"/>
                        <a:sym typeface="Open Sans"/>
                      </a:endParaRPr>
                    </a:p>
                  </a:txBody>
                  <a:tcPr marL="28575" marR="28575" marT="19050" marB="19050">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Rapid electrification of existing residential and commercial heating systems</a:t>
                      </a:r>
                      <a:endParaRPr sz="1200">
                        <a:latin typeface="Open Sans"/>
                        <a:ea typeface="Open Sans"/>
                        <a:cs typeface="Open Sans"/>
                        <a:sym typeface="Open Sans"/>
                      </a:endParaRPr>
                    </a:p>
                  </a:txBody>
                  <a:tcPr marL="28575" marR="28575" marT="19050" marB="1905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5425">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Deployment of decentralized solar PV and storage </a:t>
                      </a:r>
                      <a:endParaRPr sz="12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chemeClr val="dk1"/>
                          </a:solidFill>
                          <a:latin typeface="Open Sans"/>
                          <a:ea typeface="Open Sans"/>
                          <a:cs typeface="Open Sans"/>
                          <a:sym typeface="Open Sans"/>
                        </a:rPr>
                        <a:t>Adoption of hydrogen into residential homes</a:t>
                      </a:r>
                      <a:endParaRPr sz="1200">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Deployment of decentralized solar PV and storage </a:t>
                      </a:r>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4825">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Increased electrification of commercial transportation </a:t>
                      </a:r>
                      <a:endParaRPr sz="12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Clean hydrogen and CRNG used in a greater share of commercial transportation</a:t>
                      </a:r>
                      <a:endParaRPr sz="1200">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Electrification, clean hydrogen and CRNG in commercial transportation</a:t>
                      </a:r>
                      <a:endParaRPr sz="1200">
                        <a:solidFill>
                          <a:schemeClr val="dk1"/>
                        </a:solidFill>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1875">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Electrification of some industrial processes</a:t>
                      </a:r>
                      <a:endParaRPr sz="12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Industrial processes use clean hydrogen, RNG and other fuels</a:t>
                      </a:r>
                      <a:endParaRPr sz="1200">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Industrial processes use clean hydrogen, RNG and other fuels</a:t>
                      </a:r>
                      <a:endParaRPr sz="1200">
                        <a:solidFill>
                          <a:schemeClr val="dk1"/>
                        </a:solidFill>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1875">
                <a:tc>
                  <a:txBody>
                    <a:bodyPr/>
                    <a:lstStyle/>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Clean hydrogen and RNG in the natural gas grid</a:t>
                      </a:r>
                      <a:endParaRPr sz="1200">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Clean hydrogen and RNG in the natural gas grid</a:t>
                      </a:r>
                      <a:endParaRPr sz="1200">
                        <a:solidFill>
                          <a:schemeClr val="dk1"/>
                        </a:solidFill>
                        <a:latin typeface="Open Sans"/>
                        <a:ea typeface="Open Sans"/>
                        <a:cs typeface="Open Sans"/>
                        <a:sym typeface="Open Sans"/>
                      </a:endParaRPr>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6" name="Google Shape;146;p27"/>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Low-Carbon Scenarios </a:t>
            </a:r>
            <a:endParaRPr>
              <a:solidFill>
                <a:srgbClr val="1B65AC"/>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28"/>
          <p:cNvGraphicFramePr/>
          <p:nvPr/>
        </p:nvGraphicFramePr>
        <p:xfrm>
          <a:off x="1622600" y="1897413"/>
          <a:ext cx="5898800" cy="2321250"/>
        </p:xfrm>
        <a:graphic>
          <a:graphicData uri="http://schemas.openxmlformats.org/drawingml/2006/table">
            <a:tbl>
              <a:tblPr>
                <a:noFill/>
                <a:tableStyleId>{D5C6A80D-5FB6-4CC2-AD4F-6228A133F98A}</a:tableStyleId>
              </a:tblPr>
              <a:tblGrid>
                <a:gridCol w="2949400">
                  <a:extLst>
                    <a:ext uri="{9D8B030D-6E8A-4147-A177-3AD203B41FA5}">
                      <a16:colId xmlns:a16="http://schemas.microsoft.com/office/drawing/2014/main" val="20000"/>
                    </a:ext>
                  </a:extLst>
                </a:gridCol>
                <a:gridCol w="2949400">
                  <a:extLst>
                    <a:ext uri="{9D8B030D-6E8A-4147-A177-3AD203B41FA5}">
                      <a16:colId xmlns:a16="http://schemas.microsoft.com/office/drawing/2014/main" val="20001"/>
                    </a:ext>
                  </a:extLst>
                </a:gridCol>
              </a:tblGrid>
              <a:tr h="424350">
                <a:tc>
                  <a:txBody>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lt1"/>
                          </a:solidFill>
                          <a:latin typeface="Open Sans"/>
                          <a:ea typeface="Open Sans"/>
                          <a:cs typeface="Open Sans"/>
                          <a:sym typeface="Open Sans"/>
                        </a:rPr>
                        <a:t>Electrification &amp; Hybrid</a:t>
                      </a:r>
                      <a:endParaRPr sz="1500">
                        <a:solidFill>
                          <a:schemeClr val="lt1"/>
                        </a:solidFill>
                        <a:latin typeface="Open Sans"/>
                        <a:ea typeface="Open Sans"/>
                        <a:cs typeface="Open Sans"/>
                        <a:sym typeface="Open Sans"/>
                      </a:endParaRPr>
                    </a:p>
                  </a:txBody>
                  <a:tcPr marL="28575" marR="28575" marT="19050" marB="19050" anchor="ctr">
                    <a:lnL w="9475" cap="flat" cmpd="sng">
                      <a:solidFill>
                        <a:schemeClr val="lt2"/>
                      </a:solidFill>
                      <a:prstDash val="solid"/>
                      <a:round/>
                      <a:headEnd type="none" w="sm" len="sm"/>
                      <a:tailEnd type="none" w="sm" len="sm"/>
                    </a:lnL>
                    <a:lnR w="9475" cap="flat" cmpd="sng">
                      <a:solidFill>
                        <a:schemeClr val="lt2"/>
                      </a:solidFill>
                      <a:prstDash val="solid"/>
                      <a:round/>
                      <a:headEnd type="none" w="sm" len="sm"/>
                      <a:tailEnd type="none" w="sm" len="sm"/>
                    </a:lnR>
                    <a:lnT w="9475" cap="flat" cmpd="sng">
                      <a:solidFill>
                        <a:schemeClr val="lt2"/>
                      </a:solidFill>
                      <a:prstDash val="solid"/>
                      <a:round/>
                      <a:headEnd type="none" w="sm" len="sm"/>
                      <a:tailEnd type="none" w="sm" len="sm"/>
                    </a:lnT>
                    <a:lnB w="9475" cap="flat" cmpd="sng">
                      <a:solidFill>
                        <a:schemeClr val="lt2"/>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500">
                          <a:solidFill>
                            <a:schemeClr val="lt1"/>
                          </a:solidFill>
                          <a:latin typeface="Open Sans"/>
                          <a:ea typeface="Open Sans"/>
                          <a:cs typeface="Open Sans"/>
                          <a:sym typeface="Open Sans"/>
                        </a:rPr>
                        <a:t>Alternative Fuels</a:t>
                      </a:r>
                      <a:endParaRPr sz="1500">
                        <a:solidFill>
                          <a:schemeClr val="lt1"/>
                        </a:solidFill>
                        <a:latin typeface="Open Sans"/>
                        <a:ea typeface="Open Sans"/>
                        <a:cs typeface="Open Sans"/>
                        <a:sym typeface="Open Sans"/>
                      </a:endParaRPr>
                    </a:p>
                  </a:txBody>
                  <a:tcPr marL="28575" marR="28575" marT="19050" marB="19050" anchor="ctr">
                    <a:lnL w="9475" cap="flat" cmpd="sng">
                      <a:solidFill>
                        <a:schemeClr val="lt2"/>
                      </a:solidFill>
                      <a:prstDash val="solid"/>
                      <a:round/>
                      <a:headEnd type="none" w="sm" len="sm"/>
                      <a:tailEnd type="none" w="sm" len="sm"/>
                    </a:lnL>
                    <a:lnR w="9475" cap="flat" cmpd="sng">
                      <a:solidFill>
                        <a:schemeClr val="lt2"/>
                      </a:solidFill>
                      <a:prstDash val="solid"/>
                      <a:round/>
                      <a:headEnd type="none" w="sm" len="sm"/>
                      <a:tailEnd type="none" w="sm" len="sm"/>
                    </a:lnR>
                    <a:lnT w="9475" cap="flat" cmpd="sng">
                      <a:solidFill>
                        <a:schemeClr val="lt2"/>
                      </a:solidFill>
                      <a:prstDash val="solid"/>
                      <a:round/>
                      <a:headEnd type="none" w="sm" len="sm"/>
                      <a:tailEnd type="none" w="sm" len="sm"/>
                    </a:lnT>
                    <a:lnB w="9475" cap="flat" cmpd="sng">
                      <a:solidFill>
                        <a:schemeClr val="lt2"/>
                      </a:solidFill>
                      <a:prstDash val="solid"/>
                      <a:round/>
                      <a:headEnd type="none" w="sm" len="sm"/>
                      <a:tailEnd type="none" w="sm" len="sm"/>
                    </a:lnB>
                    <a:solidFill>
                      <a:srgbClr val="17B1DC"/>
                    </a:solidFill>
                  </a:tcPr>
                </a:tc>
                <a:extLst>
                  <a:ext uri="{0D108BD9-81ED-4DB2-BD59-A6C34878D82A}">
                    <a16:rowId xmlns:a16="http://schemas.microsoft.com/office/drawing/2014/main" val="10000"/>
                  </a:ext>
                </a:extLst>
              </a:tr>
              <a:tr h="1896900">
                <a:tc>
                  <a:txBody>
                    <a:bodyPr/>
                    <a:lstStyle/>
                    <a:p>
                      <a:pPr marL="0" lvl="0" indent="0" algn="l" rtl="0">
                        <a:lnSpc>
                          <a:spcPct val="115000"/>
                        </a:lnSpc>
                        <a:spcBef>
                          <a:spcPts val="1000"/>
                        </a:spcBef>
                        <a:spcAft>
                          <a:spcPts val="0"/>
                        </a:spcAft>
                        <a:buNone/>
                      </a:pPr>
                      <a:r>
                        <a:rPr lang="en">
                          <a:solidFill>
                            <a:schemeClr val="dk1"/>
                          </a:solidFill>
                          <a:latin typeface="Open Sans"/>
                          <a:ea typeface="Open Sans"/>
                          <a:cs typeface="Open Sans"/>
                          <a:sym typeface="Open Sans"/>
                        </a:rPr>
                        <a:t>Target </a:t>
                      </a:r>
                      <a:r>
                        <a:rPr lang="en" sz="1300" u="sng">
                          <a:solidFill>
                            <a:schemeClr val="dk1"/>
                          </a:solidFill>
                          <a:latin typeface="Open Sans"/>
                          <a:ea typeface="Open Sans"/>
                          <a:cs typeface="Open Sans"/>
                          <a:sym typeface="Open Sans"/>
                        </a:rPr>
                        <a:t>100%</a:t>
                      </a:r>
                      <a:r>
                        <a:rPr lang="en" sz="1300">
                          <a:solidFill>
                            <a:schemeClr val="dk1"/>
                          </a:solidFill>
                          <a:latin typeface="Open Sans"/>
                          <a:ea typeface="Open Sans"/>
                          <a:cs typeface="Open Sans"/>
                          <a:sym typeface="Open Sans"/>
                        </a:rPr>
                        <a:t> of existing buildings</a:t>
                      </a:r>
                      <a:endParaRPr sz="13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300" u="sng">
                          <a:solidFill>
                            <a:schemeClr val="dk1"/>
                          </a:solidFill>
                          <a:latin typeface="Open Sans"/>
                          <a:ea typeface="Open Sans"/>
                          <a:cs typeface="Open Sans"/>
                          <a:sym typeface="Open Sans"/>
                        </a:rPr>
                        <a:t>80%</a:t>
                      </a:r>
                      <a:r>
                        <a:rPr lang="en" sz="1300">
                          <a:solidFill>
                            <a:schemeClr val="dk1"/>
                          </a:solidFill>
                          <a:latin typeface="Open Sans"/>
                          <a:ea typeface="Open Sans"/>
                          <a:cs typeface="Open Sans"/>
                          <a:sym typeface="Open Sans"/>
                        </a:rPr>
                        <a:t> electric air source</a:t>
                      </a:r>
                      <a:endParaRPr sz="13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1300" u="sng">
                          <a:solidFill>
                            <a:schemeClr val="dk1"/>
                          </a:solidFill>
                          <a:latin typeface="Open Sans"/>
                          <a:ea typeface="Open Sans"/>
                          <a:cs typeface="Open Sans"/>
                          <a:sym typeface="Open Sans"/>
                        </a:rPr>
                        <a:t>20%</a:t>
                      </a:r>
                      <a:r>
                        <a:rPr lang="en" sz="1300">
                          <a:solidFill>
                            <a:schemeClr val="dk1"/>
                          </a:solidFill>
                          <a:latin typeface="Open Sans"/>
                          <a:ea typeface="Open Sans"/>
                          <a:cs typeface="Open Sans"/>
                          <a:sym typeface="Open Sans"/>
                        </a:rPr>
                        <a:t> electric ground source</a:t>
                      </a:r>
                      <a:endParaRPr sz="13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300">
                          <a:solidFill>
                            <a:schemeClr val="dk1"/>
                          </a:solidFill>
                          <a:latin typeface="Open Sans"/>
                          <a:ea typeface="Open Sans"/>
                          <a:cs typeface="Open Sans"/>
                          <a:sym typeface="Open Sans"/>
                        </a:rPr>
                        <a:t>By </a:t>
                      </a:r>
                      <a:r>
                        <a:rPr lang="en" sz="1300" u="sng">
                          <a:solidFill>
                            <a:schemeClr val="dk1"/>
                          </a:solidFill>
                          <a:latin typeface="Open Sans"/>
                          <a:ea typeface="Open Sans"/>
                          <a:cs typeface="Open Sans"/>
                          <a:sym typeface="Open Sans"/>
                        </a:rPr>
                        <a:t>2040</a:t>
                      </a:r>
                      <a:endParaRPr u="sng">
                        <a:latin typeface="Open Sans"/>
                        <a:ea typeface="Open Sans"/>
                        <a:cs typeface="Open Sans"/>
                        <a:sym typeface="Open Sans"/>
                      </a:endParaRPr>
                    </a:p>
                  </a:txBody>
                  <a:tcPr marL="28575" marR="28575" marT="19050" marB="19050">
                    <a:lnL w="9475" cap="flat" cmpd="sng">
                      <a:solidFill>
                        <a:srgbClr val="CCCCCC">
                          <a:alpha val="0"/>
                        </a:srgbClr>
                      </a:solidFill>
                      <a:prstDash val="solid"/>
                      <a:round/>
                      <a:headEnd type="none" w="sm" len="sm"/>
                      <a:tailEnd type="none" w="sm" len="sm"/>
                    </a:lnL>
                    <a:lnR w="9475" cap="flat" cmpd="sng">
                      <a:solidFill>
                        <a:srgbClr val="CCCCCC">
                          <a:alpha val="0"/>
                        </a:srgbClr>
                      </a:solidFill>
                      <a:prstDash val="solid"/>
                      <a:round/>
                      <a:headEnd type="none" w="sm" len="sm"/>
                      <a:tailEnd type="none" w="sm" len="sm"/>
                    </a:lnR>
                    <a:lnT w="9475" cap="flat" cmpd="sng">
                      <a:solidFill>
                        <a:schemeClr val="lt2"/>
                      </a:solidFill>
                      <a:prstDash val="solid"/>
                      <a:round/>
                      <a:headEnd type="none" w="sm" len="sm"/>
                      <a:tailEnd type="none" w="sm" len="sm"/>
                    </a:lnT>
                    <a:lnB w="9475" cap="flat" cmpd="sng">
                      <a:solidFill>
                        <a:srgbClr val="CCCCCC">
                          <a:alpha val="0"/>
                        </a:srgbClr>
                      </a:solidFill>
                      <a:prstDash val="solid"/>
                      <a:round/>
                      <a:headEnd type="none" w="sm" len="sm"/>
                      <a:tailEnd type="none" w="sm" len="sm"/>
                    </a:lnB>
                  </a:tcPr>
                </a:tc>
                <a:tc>
                  <a:txBody>
                    <a:bodyPr/>
                    <a:lstStyle/>
                    <a:p>
                      <a:pPr marL="0" lvl="0" indent="0" algn="l" rtl="0">
                        <a:lnSpc>
                          <a:spcPct val="115000"/>
                        </a:lnSpc>
                        <a:spcBef>
                          <a:spcPts val="1000"/>
                        </a:spcBef>
                        <a:spcAft>
                          <a:spcPts val="0"/>
                        </a:spcAft>
                        <a:buNone/>
                      </a:pPr>
                      <a:r>
                        <a:rPr lang="en">
                          <a:solidFill>
                            <a:schemeClr val="dk1"/>
                          </a:solidFill>
                          <a:latin typeface="Open Sans"/>
                          <a:ea typeface="Open Sans"/>
                          <a:cs typeface="Open Sans"/>
                          <a:sym typeface="Open Sans"/>
                        </a:rPr>
                        <a:t>Target </a:t>
                      </a:r>
                      <a:r>
                        <a:rPr lang="en" sz="1300" u="sng">
                          <a:solidFill>
                            <a:schemeClr val="dk1"/>
                          </a:solidFill>
                          <a:latin typeface="Open Sans"/>
                          <a:ea typeface="Open Sans"/>
                          <a:cs typeface="Open Sans"/>
                          <a:sym typeface="Open Sans"/>
                        </a:rPr>
                        <a:t>100%</a:t>
                      </a:r>
                      <a:r>
                        <a:rPr lang="en" sz="1300">
                          <a:solidFill>
                            <a:schemeClr val="dk1"/>
                          </a:solidFill>
                          <a:latin typeface="Open Sans"/>
                          <a:ea typeface="Open Sans"/>
                          <a:cs typeface="Open Sans"/>
                          <a:sym typeface="Open Sans"/>
                        </a:rPr>
                        <a:t> of existing buildings using natural gas</a:t>
                      </a:r>
                      <a:endParaRPr sz="13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300" u="sng">
                          <a:solidFill>
                            <a:schemeClr val="dk1"/>
                          </a:solidFill>
                          <a:latin typeface="Open Sans"/>
                          <a:ea typeface="Open Sans"/>
                          <a:cs typeface="Open Sans"/>
                          <a:sym typeface="Open Sans"/>
                        </a:rPr>
                        <a:t>100%</a:t>
                      </a:r>
                      <a:r>
                        <a:rPr lang="en" sz="1300">
                          <a:solidFill>
                            <a:schemeClr val="dk1"/>
                          </a:solidFill>
                          <a:latin typeface="Open Sans"/>
                          <a:ea typeface="Open Sans"/>
                          <a:cs typeface="Open Sans"/>
                          <a:sym typeface="Open Sans"/>
                        </a:rPr>
                        <a:t> natural gas air source</a:t>
                      </a:r>
                      <a:endParaRPr sz="13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1300">
                          <a:solidFill>
                            <a:schemeClr val="dk1"/>
                          </a:solidFill>
                          <a:latin typeface="Open Sans"/>
                          <a:ea typeface="Open Sans"/>
                          <a:cs typeface="Open Sans"/>
                          <a:sym typeface="Open Sans"/>
                        </a:rPr>
                        <a:t>By </a:t>
                      </a:r>
                      <a:r>
                        <a:rPr lang="en" sz="1300" u="sng">
                          <a:solidFill>
                            <a:schemeClr val="dk1"/>
                          </a:solidFill>
                          <a:latin typeface="Open Sans"/>
                          <a:ea typeface="Open Sans"/>
                          <a:cs typeface="Open Sans"/>
                          <a:sym typeface="Open Sans"/>
                        </a:rPr>
                        <a:t>2040</a:t>
                      </a:r>
                      <a:endParaRPr u="sng">
                        <a:latin typeface="Open Sans"/>
                        <a:ea typeface="Open Sans"/>
                        <a:cs typeface="Open Sans"/>
                        <a:sym typeface="Open Sans"/>
                      </a:endParaRPr>
                    </a:p>
                  </a:txBody>
                  <a:tcPr marL="28575" marR="28575" marT="19050" marB="19050">
                    <a:lnL w="9475" cap="flat" cmpd="sng">
                      <a:solidFill>
                        <a:srgbClr val="CCCCCC">
                          <a:alpha val="0"/>
                        </a:srgbClr>
                      </a:solidFill>
                      <a:prstDash val="solid"/>
                      <a:round/>
                      <a:headEnd type="none" w="sm" len="sm"/>
                      <a:tailEnd type="none" w="sm" len="sm"/>
                    </a:lnL>
                    <a:lnR w="9475" cap="flat" cmpd="sng">
                      <a:solidFill>
                        <a:srgbClr val="CCCCCC">
                          <a:alpha val="0"/>
                        </a:srgbClr>
                      </a:solidFill>
                      <a:prstDash val="solid"/>
                      <a:round/>
                      <a:headEnd type="none" w="sm" len="sm"/>
                      <a:tailEnd type="none" w="sm" len="sm"/>
                    </a:lnR>
                    <a:lnT w="9475" cap="flat" cmpd="sng">
                      <a:solidFill>
                        <a:schemeClr val="lt2"/>
                      </a:solidFill>
                      <a:prstDash val="solid"/>
                      <a:round/>
                      <a:headEnd type="none" w="sm" len="sm"/>
                      <a:tailEnd type="none" w="sm" len="sm"/>
                    </a:lnT>
                    <a:lnB w="947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2" name="Google Shape;152;p28"/>
          <p:cNvSpPr txBox="1">
            <a:spLocks noGrp="1"/>
          </p:cNvSpPr>
          <p:nvPr>
            <p:ph type="title"/>
          </p:nvPr>
        </p:nvSpPr>
        <p:spPr>
          <a:xfrm>
            <a:off x="295150" y="913900"/>
            <a:ext cx="5898900" cy="45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1B65AC"/>
                </a:solidFill>
                <a:latin typeface="Montserrat"/>
                <a:ea typeface="Montserrat"/>
                <a:cs typeface="Montserrat"/>
                <a:sym typeface="Montserrat"/>
              </a:rPr>
              <a:t>Install heat pumps for heating system in existing residential buildings</a:t>
            </a:r>
            <a:endParaRPr sz="1800">
              <a:solidFill>
                <a:srgbClr val="1B65AC"/>
              </a:solidFill>
              <a:latin typeface="Montserrat"/>
              <a:ea typeface="Montserrat"/>
              <a:cs typeface="Montserrat"/>
              <a:sym typeface="Montserrat"/>
            </a:endParaRPr>
          </a:p>
        </p:txBody>
      </p:sp>
      <p:sp>
        <p:nvSpPr>
          <p:cNvPr id="153" name="Google Shape;153;p28"/>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Setting Parameters</a:t>
            </a:r>
            <a:endParaRPr>
              <a:solidFill>
                <a:srgbClr val="1B65AC"/>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311700" y="866475"/>
            <a:ext cx="8520600" cy="385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595959"/>
                </a:solidFill>
                <a:latin typeface="Open Sans"/>
                <a:ea typeface="Open Sans"/>
                <a:cs typeface="Open Sans"/>
                <a:sym typeface="Open Sans"/>
              </a:rPr>
              <a:t>New Buildings</a:t>
            </a:r>
            <a:endParaRPr sz="1700">
              <a:solidFill>
                <a:srgbClr val="595959"/>
              </a:solidFill>
              <a:latin typeface="Open Sans"/>
              <a:ea typeface="Open Sans"/>
              <a:cs typeface="Open Sans"/>
              <a:sym typeface="Open Sans"/>
            </a:endParaRPr>
          </a:p>
          <a:p>
            <a:pPr marL="457200" lvl="0" indent="-336550" algn="l" rtl="0">
              <a:spcBef>
                <a:spcPts val="1600"/>
              </a:spcBef>
              <a:spcAft>
                <a:spcPts val="0"/>
              </a:spcAft>
              <a:buClr>
                <a:srgbClr val="595959"/>
              </a:buClr>
              <a:buSzPts val="1700"/>
              <a:buFont typeface="Open Sans"/>
              <a:buChar char="●"/>
            </a:pPr>
            <a:r>
              <a:rPr lang="en" sz="1700">
                <a:solidFill>
                  <a:srgbClr val="595959"/>
                </a:solidFill>
                <a:latin typeface="Open Sans"/>
                <a:ea typeface="Open Sans"/>
                <a:cs typeface="Open Sans"/>
                <a:sym typeface="Open Sans"/>
              </a:rPr>
              <a:t>Consider requiring new builds to meet Passive House standards sooner than 2035. Response: this is already being met in the BAP</a:t>
            </a:r>
            <a:endParaRPr sz="1700">
              <a:solidFill>
                <a:srgbClr val="595959"/>
              </a:solidFill>
              <a:latin typeface="Open Sans"/>
              <a:ea typeface="Open Sans"/>
              <a:cs typeface="Open Sans"/>
              <a:sym typeface="Open Sans"/>
            </a:endParaRPr>
          </a:p>
          <a:p>
            <a:pPr marL="0" lvl="0" indent="0" algn="l" rtl="0">
              <a:spcBef>
                <a:spcPts val="1600"/>
              </a:spcBef>
              <a:spcAft>
                <a:spcPts val="0"/>
              </a:spcAft>
              <a:buNone/>
            </a:pPr>
            <a:r>
              <a:rPr lang="en" sz="1700">
                <a:solidFill>
                  <a:srgbClr val="595959"/>
                </a:solidFill>
                <a:latin typeface="Open Sans"/>
                <a:ea typeface="Open Sans"/>
                <a:cs typeface="Open Sans"/>
                <a:sym typeface="Open Sans"/>
              </a:rPr>
              <a:t>Building Retrofits</a:t>
            </a:r>
            <a:endParaRPr sz="1700">
              <a:solidFill>
                <a:srgbClr val="595959"/>
              </a:solidFill>
              <a:latin typeface="Open Sans"/>
              <a:ea typeface="Open Sans"/>
              <a:cs typeface="Open Sans"/>
              <a:sym typeface="Open Sans"/>
            </a:endParaRPr>
          </a:p>
          <a:p>
            <a:pPr marL="457200" lvl="0" indent="-336550" algn="l" rtl="0">
              <a:spcBef>
                <a:spcPts val="1600"/>
              </a:spcBef>
              <a:spcAft>
                <a:spcPts val="0"/>
              </a:spcAft>
              <a:buClr>
                <a:srgbClr val="595959"/>
              </a:buClr>
              <a:buSzPts val="1700"/>
              <a:buFont typeface="Open Sans"/>
              <a:buChar char="●"/>
            </a:pPr>
            <a:r>
              <a:rPr lang="en" sz="1700">
                <a:solidFill>
                  <a:srgbClr val="595959"/>
                </a:solidFill>
                <a:latin typeface="Open Sans"/>
                <a:ea typeface="Open Sans"/>
                <a:cs typeface="Open Sans"/>
                <a:sym typeface="Open Sans"/>
              </a:rPr>
              <a:t>Retrofitting existing buildings makes sense since new buildings are already so energy efficient</a:t>
            </a:r>
            <a:endParaRPr sz="1700">
              <a:solidFill>
                <a:srgbClr val="595959"/>
              </a:solidFill>
              <a:latin typeface="Open Sans"/>
              <a:ea typeface="Open Sans"/>
              <a:cs typeface="Open Sans"/>
              <a:sym typeface="Open Sans"/>
            </a:endParaRPr>
          </a:p>
          <a:p>
            <a:pPr marL="457200" lvl="0" indent="-336550" algn="l" rtl="0">
              <a:spcBef>
                <a:spcPts val="0"/>
              </a:spcBef>
              <a:spcAft>
                <a:spcPts val="0"/>
              </a:spcAft>
              <a:buClr>
                <a:srgbClr val="595959"/>
              </a:buClr>
              <a:buSzPts val="1700"/>
              <a:buFont typeface="Open Sans"/>
              <a:buChar char="●"/>
            </a:pPr>
            <a:r>
              <a:rPr lang="en" sz="1700">
                <a:solidFill>
                  <a:srgbClr val="595959"/>
                </a:solidFill>
                <a:latin typeface="Open Sans"/>
                <a:ea typeface="Open Sans"/>
                <a:cs typeface="Open Sans"/>
                <a:sym typeface="Open Sans"/>
              </a:rPr>
              <a:t>Consider the noise impacts of heat pumps and similar equipment</a:t>
            </a:r>
            <a:endParaRPr sz="1700">
              <a:solidFill>
                <a:srgbClr val="595959"/>
              </a:solidFill>
              <a:latin typeface="Open Sans"/>
              <a:ea typeface="Open Sans"/>
              <a:cs typeface="Open Sans"/>
              <a:sym typeface="Open Sans"/>
            </a:endParaRPr>
          </a:p>
          <a:p>
            <a:pPr marL="457200" lvl="0" indent="-336550" algn="l" rtl="0">
              <a:spcBef>
                <a:spcPts val="0"/>
              </a:spcBef>
              <a:spcAft>
                <a:spcPts val="0"/>
              </a:spcAft>
              <a:buClr>
                <a:srgbClr val="595959"/>
              </a:buClr>
              <a:buSzPts val="1700"/>
              <a:buFont typeface="Open Sans"/>
              <a:buChar char="●"/>
            </a:pPr>
            <a:r>
              <a:rPr lang="en" sz="1700">
                <a:solidFill>
                  <a:srgbClr val="595959"/>
                </a:solidFill>
                <a:latin typeface="Open Sans"/>
                <a:ea typeface="Open Sans"/>
                <a:cs typeface="Open Sans"/>
                <a:sym typeface="Open Sans"/>
              </a:rPr>
              <a:t>Proposed actions will result in healthier homes and businesses</a:t>
            </a:r>
            <a:endParaRPr sz="1700">
              <a:solidFill>
                <a:srgbClr val="595959"/>
              </a:solidFill>
              <a:latin typeface="Open Sans"/>
              <a:ea typeface="Open Sans"/>
              <a:cs typeface="Open Sans"/>
              <a:sym typeface="Open Sans"/>
            </a:endParaRPr>
          </a:p>
          <a:p>
            <a:pPr marL="457200" lvl="0" indent="-336550" algn="l" rtl="0">
              <a:spcBef>
                <a:spcPts val="0"/>
              </a:spcBef>
              <a:spcAft>
                <a:spcPts val="0"/>
              </a:spcAft>
              <a:buClr>
                <a:srgbClr val="595959"/>
              </a:buClr>
              <a:buSzPts val="1700"/>
              <a:buFont typeface="Open Sans"/>
              <a:buChar char="●"/>
            </a:pPr>
            <a:r>
              <a:rPr lang="en" sz="1700">
                <a:solidFill>
                  <a:srgbClr val="595959"/>
                </a:solidFill>
                <a:latin typeface="Open Sans"/>
                <a:ea typeface="Open Sans"/>
                <a:cs typeface="Open Sans"/>
                <a:sym typeface="Open Sans"/>
              </a:rPr>
              <a:t>Funding for retrofits and equipment is a potential barrier to implementation</a:t>
            </a:r>
            <a:endParaRPr sz="1700">
              <a:solidFill>
                <a:srgbClr val="595959"/>
              </a:solidFill>
              <a:latin typeface="Open Sans"/>
              <a:ea typeface="Open Sans"/>
              <a:cs typeface="Open Sans"/>
              <a:sym typeface="Open Sans"/>
            </a:endParaRPr>
          </a:p>
          <a:p>
            <a:pPr marL="457200" lvl="0" indent="-336550" algn="l" rtl="0">
              <a:spcBef>
                <a:spcPts val="0"/>
              </a:spcBef>
              <a:spcAft>
                <a:spcPts val="0"/>
              </a:spcAft>
              <a:buClr>
                <a:srgbClr val="595959"/>
              </a:buClr>
              <a:buSzPts val="1700"/>
              <a:buFont typeface="Open Sans"/>
              <a:buChar char="●"/>
            </a:pPr>
            <a:r>
              <a:rPr lang="en" sz="1700">
                <a:solidFill>
                  <a:srgbClr val="595959"/>
                </a:solidFill>
                <a:latin typeface="Open Sans"/>
                <a:ea typeface="Open Sans"/>
                <a:cs typeface="Open Sans"/>
                <a:sym typeface="Open Sans"/>
              </a:rPr>
              <a:t>Concern about whether pace of retrofits is achievable</a:t>
            </a:r>
            <a:endParaRPr sz="1700">
              <a:solidFill>
                <a:srgbClr val="595959"/>
              </a:solidFill>
              <a:latin typeface="Open Sans"/>
              <a:ea typeface="Open Sans"/>
              <a:cs typeface="Open Sans"/>
              <a:sym typeface="Open Sans"/>
            </a:endParaRPr>
          </a:p>
          <a:p>
            <a:pPr marL="0" lvl="0" indent="0" algn="l" rtl="0">
              <a:spcBef>
                <a:spcPts val="1600"/>
              </a:spcBef>
              <a:spcAft>
                <a:spcPts val="1600"/>
              </a:spcAft>
              <a:buNone/>
            </a:pPr>
            <a:endParaRPr sz="1700">
              <a:solidFill>
                <a:srgbClr val="595959"/>
              </a:solidFill>
              <a:latin typeface="Open Sans"/>
              <a:ea typeface="Open Sans"/>
              <a:cs typeface="Open Sans"/>
              <a:sym typeface="Open Sans"/>
            </a:endParaRPr>
          </a:p>
        </p:txBody>
      </p:sp>
      <p:sp>
        <p:nvSpPr>
          <p:cNvPr id="159" name="Google Shape;159;p29"/>
          <p:cNvSpPr txBox="1">
            <a:spLocks noGrp="1"/>
          </p:cNvSpPr>
          <p:nvPr>
            <p:ph type="title"/>
          </p:nvPr>
        </p:nvSpPr>
        <p:spPr>
          <a:xfrm>
            <a:off x="311700" y="254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Common Actions</a:t>
            </a:r>
            <a:endParaRPr>
              <a:solidFill>
                <a:srgbClr val="1B65AC"/>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body" idx="1"/>
          </p:nvPr>
        </p:nvSpPr>
        <p:spPr>
          <a:xfrm>
            <a:off x="311700" y="1056700"/>
            <a:ext cx="8520600" cy="38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95959"/>
                </a:solidFill>
                <a:latin typeface="Open Sans"/>
                <a:ea typeface="Open Sans"/>
                <a:cs typeface="Open Sans"/>
                <a:sym typeface="Open Sans"/>
              </a:rPr>
              <a:t>Buildings</a:t>
            </a:r>
            <a:endParaRPr>
              <a:solidFill>
                <a:srgbClr val="595959"/>
              </a:solidFill>
              <a:latin typeface="Open Sans"/>
              <a:ea typeface="Open Sans"/>
              <a:cs typeface="Open Sans"/>
              <a:sym typeface="Open Sans"/>
            </a:endParaRPr>
          </a:p>
          <a:p>
            <a:pPr marL="457200" lvl="0" indent="-342900" algn="l" rtl="0">
              <a:spcBef>
                <a:spcPts val="160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Consider more aggressive timelines for electrification</a:t>
            </a:r>
            <a:endParaRPr>
              <a:solidFill>
                <a:srgbClr val="595959"/>
              </a:solidFill>
              <a:latin typeface="Open Sans"/>
              <a:ea typeface="Open Sans"/>
              <a:cs typeface="Open Sans"/>
              <a:sym typeface="Open Sans"/>
            </a:endParaRPr>
          </a:p>
          <a:p>
            <a:pPr marL="457200" lvl="0" indent="-342900" algn="l" rtl="0">
              <a:spcBef>
                <a:spcPts val="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Consider constraints such as HOA restrictions, local permitting requirements and electric codes, other upgrades (insulation, wiring, etc.), supply chain </a:t>
            </a:r>
            <a:endParaRPr>
              <a:solidFill>
                <a:srgbClr val="595959"/>
              </a:solidFill>
              <a:latin typeface="Open Sans"/>
              <a:ea typeface="Open Sans"/>
              <a:cs typeface="Open Sans"/>
              <a:sym typeface="Open Sans"/>
            </a:endParaRPr>
          </a:p>
          <a:p>
            <a:pPr marL="457200" lvl="0" indent="-342900" algn="l" rtl="0">
              <a:spcBef>
                <a:spcPts val="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Use local, state, and federal investments and incentives to harness purchasing power for heat pumps and energy efficiency upgrades</a:t>
            </a:r>
            <a:endParaRPr>
              <a:solidFill>
                <a:srgbClr val="595959"/>
              </a:solidFill>
              <a:latin typeface="Open Sans"/>
              <a:ea typeface="Open Sans"/>
              <a:cs typeface="Open Sans"/>
              <a:sym typeface="Open Sans"/>
            </a:endParaRPr>
          </a:p>
          <a:p>
            <a:pPr marL="457200" lvl="0" indent="-342900" algn="l" rtl="0">
              <a:spcBef>
                <a:spcPts val="0"/>
              </a:spcBef>
              <a:spcAft>
                <a:spcPts val="0"/>
              </a:spcAft>
              <a:buClr>
                <a:srgbClr val="595959"/>
              </a:buClr>
              <a:buSzPts val="1800"/>
              <a:buFont typeface="Open Sans"/>
              <a:buChar char="●"/>
            </a:pPr>
            <a:r>
              <a:rPr lang="en">
                <a:solidFill>
                  <a:srgbClr val="595959"/>
                </a:solidFill>
                <a:latin typeface="Open Sans"/>
                <a:ea typeface="Open Sans"/>
                <a:cs typeface="Open Sans"/>
                <a:sym typeface="Open Sans"/>
              </a:rPr>
              <a:t>Removing gas appliances due to health and safety concerns</a:t>
            </a:r>
            <a:endParaRPr>
              <a:solidFill>
                <a:srgbClr val="595959"/>
              </a:solidFill>
              <a:latin typeface="Open Sans"/>
              <a:ea typeface="Open Sans"/>
              <a:cs typeface="Open Sans"/>
              <a:sym typeface="Open Sans"/>
            </a:endParaRPr>
          </a:p>
          <a:p>
            <a:pPr marL="0" lvl="0" indent="0" algn="l" rtl="0">
              <a:spcBef>
                <a:spcPts val="1600"/>
              </a:spcBef>
              <a:spcAft>
                <a:spcPts val="1600"/>
              </a:spcAft>
              <a:buNone/>
            </a:pPr>
            <a:endParaRPr>
              <a:solidFill>
                <a:srgbClr val="595959"/>
              </a:solidFill>
              <a:latin typeface="Open Sans"/>
              <a:ea typeface="Open Sans"/>
              <a:cs typeface="Open Sans"/>
              <a:sym typeface="Open Sans"/>
            </a:endParaRPr>
          </a:p>
        </p:txBody>
      </p:sp>
      <p:sp>
        <p:nvSpPr>
          <p:cNvPr id="165" name="Google Shape;165;p30"/>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Electrification</a:t>
            </a:r>
            <a:endParaRPr>
              <a:solidFill>
                <a:srgbClr val="1B65AC"/>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body" idx="1"/>
          </p:nvPr>
        </p:nvSpPr>
        <p:spPr>
          <a:xfrm>
            <a:off x="311700" y="1173400"/>
            <a:ext cx="8520600" cy="38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Electricity Demand</a:t>
            </a:r>
            <a:endParaRPr>
              <a:latin typeface="Open Sans"/>
              <a:ea typeface="Open Sans"/>
              <a:cs typeface="Open Sans"/>
              <a:sym typeface="Open Sans"/>
            </a:endParaRPr>
          </a:p>
          <a:p>
            <a:pPr marL="457200" lvl="0" indent="-342900" algn="l" rtl="0">
              <a:spcBef>
                <a:spcPts val="1600"/>
              </a:spcBef>
              <a:spcAft>
                <a:spcPts val="0"/>
              </a:spcAft>
              <a:buSzPts val="1800"/>
              <a:buFont typeface="Open Sans"/>
              <a:buChar char="●"/>
            </a:pPr>
            <a:r>
              <a:rPr lang="en">
                <a:latin typeface="Open Sans"/>
                <a:ea typeface="Open Sans"/>
                <a:cs typeface="Open Sans"/>
                <a:sym typeface="Open Sans"/>
              </a:rPr>
              <a:t>Incorporate potential extreme winter peak demands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Include more examination of demand response, controllable load</a:t>
            </a:r>
            <a:endParaRPr>
              <a:latin typeface="Open Sans"/>
              <a:ea typeface="Open Sans"/>
              <a:cs typeface="Open Sans"/>
              <a:sym typeface="Open Sans"/>
            </a:endParaRPr>
          </a:p>
          <a:p>
            <a:pPr marL="0" lvl="0" indent="0" algn="l" rtl="0">
              <a:spcBef>
                <a:spcPts val="1600"/>
              </a:spcBef>
              <a:spcAft>
                <a:spcPts val="0"/>
              </a:spcAft>
              <a:buNone/>
            </a:pPr>
            <a:r>
              <a:rPr lang="en">
                <a:latin typeface="Open Sans"/>
                <a:ea typeface="Open Sans"/>
                <a:cs typeface="Open Sans"/>
                <a:sym typeface="Open Sans"/>
              </a:rPr>
              <a:t>Electricity Supply</a:t>
            </a:r>
            <a:endParaRPr>
              <a:latin typeface="Open Sans"/>
              <a:ea typeface="Open Sans"/>
              <a:cs typeface="Open Sans"/>
              <a:sym typeface="Open Sans"/>
            </a:endParaRPr>
          </a:p>
          <a:p>
            <a:pPr marL="457200" lvl="0" indent="-342900" algn="l" rtl="0">
              <a:spcBef>
                <a:spcPts val="1600"/>
              </a:spcBef>
              <a:spcAft>
                <a:spcPts val="0"/>
              </a:spcAft>
              <a:buSzPts val="1800"/>
              <a:buFont typeface="Open Sans"/>
              <a:buChar char="●"/>
            </a:pPr>
            <a:r>
              <a:rPr lang="en">
                <a:latin typeface="Open Sans"/>
                <a:ea typeface="Open Sans"/>
                <a:cs typeface="Open Sans"/>
                <a:sym typeface="Open Sans"/>
              </a:rPr>
              <a:t>Include examination of the impact of the actions on transmission and distribution capacity</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Consider not only traditional batteries at the utility scale but also thermal storage and pumped hydro</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Desire to see scenarios that assume no imports</a:t>
            </a:r>
            <a:endParaRPr>
              <a:latin typeface="Open Sans"/>
              <a:ea typeface="Open Sans"/>
              <a:cs typeface="Open Sans"/>
              <a:sym typeface="Open Sans"/>
            </a:endParaRPr>
          </a:p>
          <a:p>
            <a:pPr marL="0" lvl="0" indent="0" algn="l" rtl="0">
              <a:spcBef>
                <a:spcPts val="1600"/>
              </a:spcBef>
              <a:spcAft>
                <a:spcPts val="1600"/>
              </a:spcAft>
              <a:buNone/>
            </a:pPr>
            <a:endParaRPr>
              <a:latin typeface="Open Sans"/>
              <a:ea typeface="Open Sans"/>
              <a:cs typeface="Open Sans"/>
              <a:sym typeface="Open Sans"/>
            </a:endParaRPr>
          </a:p>
        </p:txBody>
      </p:sp>
      <p:sp>
        <p:nvSpPr>
          <p:cNvPr id="171" name="Google Shape;171;p31"/>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Electrification</a:t>
            </a:r>
            <a:endParaRPr>
              <a:solidFill>
                <a:srgbClr val="1B65AC"/>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59975" y="250600"/>
            <a:ext cx="82143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800">
                <a:solidFill>
                  <a:srgbClr val="1963AD"/>
                </a:solidFill>
                <a:latin typeface="Open Sans"/>
                <a:ea typeface="Open Sans"/>
                <a:cs typeface="Open Sans"/>
                <a:sym typeface="Open Sans"/>
              </a:rPr>
              <a:t>Welcome + Introductions</a:t>
            </a:r>
            <a:endParaRPr sz="2400">
              <a:solidFill>
                <a:srgbClr val="1963AD"/>
              </a:solidFill>
              <a:latin typeface="Open Sans"/>
              <a:ea typeface="Open Sans"/>
              <a:cs typeface="Open Sans"/>
              <a:sym typeface="Open Sans"/>
            </a:endParaRPr>
          </a:p>
        </p:txBody>
      </p:sp>
      <p:pic>
        <p:nvPicPr>
          <p:cNvPr id="62" name="Google Shape;62;p14"/>
          <p:cNvPicPr preferRelativeResize="0"/>
          <p:nvPr/>
        </p:nvPicPr>
        <p:blipFill>
          <a:blip r:embed="rId3">
            <a:alphaModFix/>
          </a:blip>
          <a:stretch>
            <a:fillRect/>
          </a:stretch>
        </p:blipFill>
        <p:spPr>
          <a:xfrm>
            <a:off x="936400" y="1516375"/>
            <a:ext cx="3295650" cy="2209800"/>
          </a:xfrm>
          <a:prstGeom prst="rect">
            <a:avLst/>
          </a:prstGeom>
          <a:noFill/>
          <a:ln>
            <a:noFill/>
          </a:ln>
        </p:spPr>
      </p:pic>
      <p:pic>
        <p:nvPicPr>
          <p:cNvPr id="63" name="Google Shape;63;p14"/>
          <p:cNvPicPr preferRelativeResize="0"/>
          <p:nvPr/>
        </p:nvPicPr>
        <p:blipFill>
          <a:blip r:embed="rId4">
            <a:alphaModFix/>
          </a:blip>
          <a:stretch>
            <a:fillRect/>
          </a:stretch>
        </p:blipFill>
        <p:spPr>
          <a:xfrm>
            <a:off x="5209725" y="2340050"/>
            <a:ext cx="1730800" cy="748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body" idx="1"/>
          </p:nvPr>
        </p:nvSpPr>
        <p:spPr>
          <a:xfrm>
            <a:off x="311700" y="1173400"/>
            <a:ext cx="8520600" cy="36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Equity</a:t>
            </a:r>
            <a:endParaRPr>
              <a:latin typeface="Open Sans"/>
              <a:ea typeface="Open Sans"/>
              <a:cs typeface="Open Sans"/>
              <a:sym typeface="Open Sans"/>
            </a:endParaRPr>
          </a:p>
          <a:p>
            <a:pPr marL="457200" lvl="0" indent="-342900" algn="l" rtl="0">
              <a:spcBef>
                <a:spcPts val="1600"/>
              </a:spcBef>
              <a:spcAft>
                <a:spcPts val="0"/>
              </a:spcAft>
              <a:buSzPts val="1800"/>
              <a:buFont typeface="Open Sans"/>
              <a:buChar char="●"/>
            </a:pPr>
            <a:r>
              <a:rPr lang="en">
                <a:latin typeface="Open Sans"/>
                <a:ea typeface="Open Sans"/>
                <a:cs typeface="Open Sans"/>
                <a:sym typeface="Open Sans"/>
              </a:rPr>
              <a:t>Heat pumps will be important to prioritize for vulnerable communities, including BIPOC, lower income, and seniors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Consider the following equity dynamics when proposing implementation of the actions: energy burden (energy poverty), risk, air quality and health, jobs (particularly with trade unions)</a:t>
            </a:r>
            <a:endParaRPr>
              <a:latin typeface="Open Sans"/>
              <a:ea typeface="Open Sans"/>
              <a:cs typeface="Open Sans"/>
              <a:sym typeface="Open Sans"/>
            </a:endParaRPr>
          </a:p>
          <a:p>
            <a:pPr marL="0" lvl="0" indent="0" algn="l" rtl="0">
              <a:spcBef>
                <a:spcPts val="1600"/>
              </a:spcBef>
              <a:spcAft>
                <a:spcPts val="1600"/>
              </a:spcAft>
              <a:buNone/>
            </a:pPr>
            <a:endParaRPr>
              <a:latin typeface="Open Sans"/>
              <a:ea typeface="Open Sans"/>
              <a:cs typeface="Open Sans"/>
              <a:sym typeface="Open Sans"/>
            </a:endParaRPr>
          </a:p>
        </p:txBody>
      </p:sp>
      <p:sp>
        <p:nvSpPr>
          <p:cNvPr id="177" name="Google Shape;177;p32"/>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Electrification</a:t>
            </a:r>
            <a:endParaRPr>
              <a:solidFill>
                <a:srgbClr val="1B65AC"/>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body" idx="1"/>
          </p:nvPr>
        </p:nvSpPr>
        <p:spPr>
          <a:xfrm>
            <a:off x="311700" y="1173400"/>
            <a:ext cx="8520600" cy="36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General</a:t>
            </a:r>
            <a:endParaRPr>
              <a:latin typeface="Open Sans"/>
              <a:ea typeface="Open Sans"/>
              <a:cs typeface="Open Sans"/>
              <a:sym typeface="Open Sans"/>
            </a:endParaRPr>
          </a:p>
          <a:p>
            <a:pPr marL="457200" lvl="0" indent="-342900" algn="l" rtl="0">
              <a:spcBef>
                <a:spcPts val="1600"/>
              </a:spcBef>
              <a:spcAft>
                <a:spcPts val="0"/>
              </a:spcAft>
              <a:buSzPts val="1800"/>
              <a:buFont typeface="Open Sans"/>
              <a:buChar char="●"/>
            </a:pPr>
            <a:r>
              <a:rPr lang="en">
                <a:latin typeface="Open Sans"/>
                <a:ea typeface="Open Sans"/>
                <a:cs typeface="Open Sans"/>
                <a:sym typeface="Open Sans"/>
              </a:rPr>
              <a:t>Potential to create jobs and make Washington less reliant on other states for energy</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Include out of state sources of alternative fuels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Includes more innovation than Electrification scenario</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General support for green hydrogen as an alternative fuel and also for storage and transport of renewable energy</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Green hydrogen may be better than batteries for long term storage (summer to winter)</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Cost and availability of technology could be an issue</a:t>
            </a:r>
            <a:endParaRPr>
              <a:latin typeface="Open Sans"/>
              <a:ea typeface="Open Sans"/>
              <a:cs typeface="Open Sans"/>
              <a:sym typeface="Open Sans"/>
            </a:endParaRPr>
          </a:p>
          <a:p>
            <a:pPr marL="0" lvl="0" indent="0" algn="l" rtl="0">
              <a:spcBef>
                <a:spcPts val="1600"/>
              </a:spcBef>
              <a:spcAft>
                <a:spcPts val="1600"/>
              </a:spcAft>
              <a:buNone/>
            </a:pPr>
            <a:endParaRPr>
              <a:latin typeface="Open Sans"/>
              <a:ea typeface="Open Sans"/>
              <a:cs typeface="Open Sans"/>
              <a:sym typeface="Open Sans"/>
            </a:endParaRPr>
          </a:p>
        </p:txBody>
      </p:sp>
      <p:sp>
        <p:nvSpPr>
          <p:cNvPr id="183" name="Google Shape;183;p33"/>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Alternative Fuels</a:t>
            </a:r>
            <a:endParaRPr>
              <a:solidFill>
                <a:srgbClr val="1B65AC"/>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body" idx="1"/>
          </p:nvPr>
        </p:nvSpPr>
        <p:spPr>
          <a:xfrm>
            <a:off x="311700" y="1091025"/>
            <a:ext cx="8520600" cy="3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Open Sans"/>
                <a:ea typeface="Open Sans"/>
                <a:cs typeface="Open Sans"/>
                <a:sym typeface="Open Sans"/>
              </a:rPr>
              <a:t>Hydrogen</a:t>
            </a:r>
            <a:endParaRPr>
              <a:latin typeface="Open Sans"/>
              <a:ea typeface="Open Sans"/>
              <a:cs typeface="Open Sans"/>
              <a:sym typeface="Open Sans"/>
            </a:endParaRPr>
          </a:p>
          <a:p>
            <a:pPr marL="457200" lvl="0" indent="-342900" algn="l" rtl="0">
              <a:spcBef>
                <a:spcPts val="1600"/>
              </a:spcBef>
              <a:spcAft>
                <a:spcPts val="0"/>
              </a:spcAft>
              <a:buSzPts val="1800"/>
              <a:buFont typeface="Open Sans"/>
              <a:buChar char="●"/>
            </a:pPr>
            <a:r>
              <a:rPr lang="en">
                <a:latin typeface="Open Sans"/>
                <a:ea typeface="Open Sans"/>
                <a:cs typeface="Open Sans"/>
                <a:sym typeface="Open Sans"/>
              </a:rPr>
              <a:t>Consider losses incurred by using green hydrogen as electricity storage in comparison to losses from battery storage</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Concern about mixing hydrogen in pipelines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Green hydrogen production will require cheap renewable electricity</a:t>
            </a:r>
            <a:endParaRPr>
              <a:latin typeface="Open Sans"/>
              <a:ea typeface="Open Sans"/>
              <a:cs typeface="Open Sans"/>
              <a:sym typeface="Open Sans"/>
            </a:endParaRPr>
          </a:p>
          <a:p>
            <a:pPr marL="0" lvl="0" indent="0" algn="l" rtl="0">
              <a:spcBef>
                <a:spcPts val="1600"/>
              </a:spcBef>
              <a:spcAft>
                <a:spcPts val="0"/>
              </a:spcAft>
              <a:buNone/>
            </a:pPr>
            <a:r>
              <a:rPr lang="en">
                <a:latin typeface="Open Sans"/>
                <a:ea typeface="Open Sans"/>
                <a:cs typeface="Open Sans"/>
                <a:sym typeface="Open Sans"/>
              </a:rPr>
              <a:t>RNG</a:t>
            </a:r>
            <a:endParaRPr>
              <a:latin typeface="Open Sans"/>
              <a:ea typeface="Open Sans"/>
              <a:cs typeface="Open Sans"/>
              <a:sym typeface="Open Sans"/>
            </a:endParaRPr>
          </a:p>
          <a:p>
            <a:pPr marL="457200" lvl="0" indent="-342900" algn="l" rtl="0">
              <a:spcBef>
                <a:spcPts val="1600"/>
              </a:spcBef>
              <a:spcAft>
                <a:spcPts val="0"/>
              </a:spcAft>
              <a:buSzPts val="1800"/>
              <a:buFont typeface="Open Sans"/>
              <a:buChar char="●"/>
            </a:pPr>
            <a:r>
              <a:rPr lang="en">
                <a:latin typeface="Open Sans"/>
                <a:ea typeface="Open Sans"/>
                <a:cs typeface="Open Sans"/>
                <a:sym typeface="Open Sans"/>
              </a:rPr>
              <a:t>Do not use agricultural land for biofuel production</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Use RNG in hard to decarbonize sectors - not in buildings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RNG still has the problem of methane leaks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RNG supply may not be sufficient for demand</a:t>
            </a:r>
            <a:endParaRPr>
              <a:latin typeface="Open Sans"/>
              <a:ea typeface="Open Sans"/>
              <a:cs typeface="Open Sans"/>
              <a:sym typeface="Open Sans"/>
            </a:endParaRPr>
          </a:p>
          <a:p>
            <a:pPr marL="0" lvl="0" indent="0" algn="l" rtl="0">
              <a:spcBef>
                <a:spcPts val="1600"/>
              </a:spcBef>
              <a:spcAft>
                <a:spcPts val="1600"/>
              </a:spcAft>
              <a:buNone/>
            </a:pPr>
            <a:endParaRPr>
              <a:latin typeface="Open Sans"/>
              <a:ea typeface="Open Sans"/>
              <a:cs typeface="Open Sans"/>
              <a:sym typeface="Open Sans"/>
            </a:endParaRPr>
          </a:p>
        </p:txBody>
      </p:sp>
      <p:sp>
        <p:nvSpPr>
          <p:cNvPr id="189" name="Google Shape;189;p34"/>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Alternative Fuels</a:t>
            </a:r>
            <a:endParaRPr>
              <a:solidFill>
                <a:srgbClr val="1B65AC"/>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body" idx="1"/>
          </p:nvPr>
        </p:nvSpPr>
        <p:spPr>
          <a:xfrm>
            <a:off x="311700" y="1091025"/>
            <a:ext cx="8520600" cy="3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Suggestion to add a third scenario</a:t>
            </a:r>
            <a:endParaRPr>
              <a:latin typeface="Open Sans"/>
              <a:ea typeface="Open Sans"/>
              <a:cs typeface="Open Sans"/>
              <a:sym typeface="Open Sans"/>
            </a:endParaRPr>
          </a:p>
          <a:p>
            <a:pPr marL="914400" lvl="0" indent="-342900" algn="l" rtl="0">
              <a:spcBef>
                <a:spcPts val="0"/>
              </a:spcBef>
              <a:spcAft>
                <a:spcPts val="0"/>
              </a:spcAft>
              <a:buSzPts val="1800"/>
              <a:buFont typeface="Open Sans"/>
              <a:buChar char="●"/>
            </a:pPr>
            <a:r>
              <a:rPr lang="en">
                <a:latin typeface="Open Sans"/>
                <a:ea typeface="Open Sans"/>
                <a:cs typeface="Open Sans"/>
                <a:sym typeface="Open Sans"/>
              </a:rPr>
              <a:t>Inclusion of a hybrid scenario</a:t>
            </a:r>
            <a:endParaRPr>
              <a:latin typeface="Open Sans"/>
              <a:ea typeface="Open Sans"/>
              <a:cs typeface="Open Sans"/>
              <a:sym typeface="Open Sans"/>
            </a:endParaRPr>
          </a:p>
          <a:p>
            <a:pPr marL="1371600" lvl="1" indent="-317500" algn="l" rtl="0">
              <a:spcBef>
                <a:spcPts val="0"/>
              </a:spcBef>
              <a:spcAft>
                <a:spcPts val="0"/>
              </a:spcAft>
              <a:buSzPts val="1400"/>
              <a:buFont typeface="Open Sans"/>
              <a:buChar char="○"/>
            </a:pPr>
            <a:r>
              <a:rPr lang="en">
                <a:latin typeface="Open Sans"/>
                <a:ea typeface="Open Sans"/>
                <a:cs typeface="Open Sans"/>
                <a:sym typeface="Open Sans"/>
              </a:rPr>
              <a:t>Electrification in residential and commercial sectors</a:t>
            </a:r>
            <a:endParaRPr>
              <a:latin typeface="Open Sans"/>
              <a:ea typeface="Open Sans"/>
              <a:cs typeface="Open Sans"/>
              <a:sym typeface="Open Sans"/>
            </a:endParaRPr>
          </a:p>
          <a:p>
            <a:pPr marL="1371600" lvl="1" indent="-317500" algn="l" rtl="0">
              <a:spcBef>
                <a:spcPts val="0"/>
              </a:spcBef>
              <a:spcAft>
                <a:spcPts val="0"/>
              </a:spcAft>
              <a:buSzPts val="1400"/>
              <a:buFont typeface="Open Sans"/>
              <a:buChar char="○"/>
            </a:pPr>
            <a:r>
              <a:rPr lang="en">
                <a:latin typeface="Open Sans"/>
                <a:ea typeface="Open Sans"/>
                <a:cs typeface="Open Sans"/>
                <a:sym typeface="Open Sans"/>
              </a:rPr>
              <a:t>More alternative fuels in industrial and commercial transportation</a:t>
            </a:r>
            <a:endParaRPr>
              <a:latin typeface="Open Sans"/>
              <a:ea typeface="Open Sans"/>
              <a:cs typeface="Open Sans"/>
              <a:sym typeface="Open Sans"/>
            </a:endParaRPr>
          </a:p>
        </p:txBody>
      </p:sp>
      <p:sp>
        <p:nvSpPr>
          <p:cNvPr id="195" name="Google Shape;195;p35"/>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What we heard - Scenarios</a:t>
            </a:r>
            <a:endParaRPr>
              <a:solidFill>
                <a:srgbClr val="1B65AC"/>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Summary</a:t>
            </a:r>
            <a:endParaRPr>
              <a:solidFill>
                <a:srgbClr val="1B65AC"/>
              </a:solidFill>
              <a:latin typeface="Montserrat"/>
              <a:ea typeface="Montserrat"/>
              <a:cs typeface="Montserrat"/>
              <a:sym typeface="Montserrat"/>
            </a:endParaRPr>
          </a:p>
        </p:txBody>
      </p:sp>
      <p:sp>
        <p:nvSpPr>
          <p:cNvPr id="201" name="Google Shape;201;p36"/>
          <p:cNvSpPr txBox="1"/>
          <p:nvPr/>
        </p:nvSpPr>
        <p:spPr>
          <a:xfrm>
            <a:off x="543025" y="810400"/>
            <a:ext cx="1536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Energy</a:t>
            </a:r>
            <a:endParaRPr sz="2000">
              <a:solidFill>
                <a:srgbClr val="203564"/>
              </a:solidFill>
              <a:latin typeface="Montserrat"/>
              <a:ea typeface="Montserrat"/>
              <a:cs typeface="Montserrat"/>
              <a:sym typeface="Montserrat"/>
            </a:endParaRPr>
          </a:p>
        </p:txBody>
      </p:sp>
      <p:sp>
        <p:nvSpPr>
          <p:cNvPr id="202" name="Google Shape;202;p36"/>
          <p:cNvSpPr txBox="1"/>
          <p:nvPr/>
        </p:nvSpPr>
        <p:spPr>
          <a:xfrm>
            <a:off x="5117450" y="810400"/>
            <a:ext cx="1536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Emissions</a:t>
            </a:r>
            <a:endParaRPr sz="2000">
              <a:solidFill>
                <a:srgbClr val="203564"/>
              </a:solidFill>
              <a:latin typeface="Montserrat"/>
              <a:ea typeface="Montserrat"/>
              <a:cs typeface="Montserrat"/>
              <a:sym typeface="Montserrat"/>
            </a:endParaRPr>
          </a:p>
        </p:txBody>
      </p:sp>
      <p:pic>
        <p:nvPicPr>
          <p:cNvPr id="203" name="Google Shape;203;p36"/>
          <p:cNvPicPr preferRelativeResize="0"/>
          <p:nvPr/>
        </p:nvPicPr>
        <p:blipFill>
          <a:blip r:embed="rId3">
            <a:alphaModFix/>
          </a:blip>
          <a:stretch>
            <a:fillRect/>
          </a:stretch>
        </p:blipFill>
        <p:spPr>
          <a:xfrm>
            <a:off x="152400" y="1455400"/>
            <a:ext cx="4272241" cy="2997193"/>
          </a:xfrm>
          <a:prstGeom prst="rect">
            <a:avLst/>
          </a:prstGeom>
          <a:noFill/>
          <a:ln>
            <a:noFill/>
          </a:ln>
        </p:spPr>
      </p:pic>
      <p:pic>
        <p:nvPicPr>
          <p:cNvPr id="204" name="Google Shape;204;p36"/>
          <p:cNvPicPr preferRelativeResize="0"/>
          <p:nvPr/>
        </p:nvPicPr>
        <p:blipFill>
          <a:blip r:embed="rId4">
            <a:alphaModFix/>
          </a:blip>
          <a:stretch>
            <a:fillRect/>
          </a:stretch>
        </p:blipFill>
        <p:spPr>
          <a:xfrm>
            <a:off x="4577041" y="1455400"/>
            <a:ext cx="4414559" cy="2917071"/>
          </a:xfrm>
          <a:prstGeom prst="rect">
            <a:avLst/>
          </a:prstGeom>
          <a:noFill/>
          <a:ln>
            <a:noFill/>
          </a:ln>
        </p:spPr>
      </p:pic>
      <p:grpSp>
        <p:nvGrpSpPr>
          <p:cNvPr id="205" name="Google Shape;205;p36"/>
          <p:cNvGrpSpPr/>
          <p:nvPr/>
        </p:nvGrpSpPr>
        <p:grpSpPr>
          <a:xfrm>
            <a:off x="7433524" y="1991550"/>
            <a:ext cx="1522926" cy="982200"/>
            <a:chOff x="7897699" y="381850"/>
            <a:chExt cx="1522926" cy="982200"/>
          </a:xfrm>
        </p:grpSpPr>
        <p:grpSp>
          <p:nvGrpSpPr>
            <p:cNvPr id="206" name="Google Shape;206;p36"/>
            <p:cNvGrpSpPr/>
            <p:nvPr/>
          </p:nvGrpSpPr>
          <p:grpSpPr>
            <a:xfrm>
              <a:off x="7897699" y="426764"/>
              <a:ext cx="143225" cy="876232"/>
              <a:chOff x="8309469" y="1916649"/>
              <a:chExt cx="190256" cy="955125"/>
            </a:xfrm>
          </p:grpSpPr>
          <p:pic>
            <p:nvPicPr>
              <p:cNvPr id="207" name="Google Shape;207;p36"/>
              <p:cNvPicPr preferRelativeResize="0"/>
              <p:nvPr/>
            </p:nvPicPr>
            <p:blipFill rotWithShape="1">
              <a:blip r:embed="rId5">
                <a:alphaModFix/>
              </a:blip>
              <a:srcRect l="25244" t="6093" b="72113"/>
              <a:stretch/>
            </p:blipFill>
            <p:spPr>
              <a:xfrm>
                <a:off x="8309469" y="2150794"/>
                <a:ext cx="190250" cy="233650"/>
              </a:xfrm>
              <a:prstGeom prst="rect">
                <a:avLst/>
              </a:prstGeom>
              <a:noFill/>
              <a:ln>
                <a:noFill/>
              </a:ln>
            </p:spPr>
          </p:pic>
          <p:pic>
            <p:nvPicPr>
              <p:cNvPr id="208" name="Google Shape;208;p36"/>
              <p:cNvPicPr preferRelativeResize="0"/>
              <p:nvPr/>
            </p:nvPicPr>
            <p:blipFill rotWithShape="1">
              <a:blip r:embed="rId5">
                <a:alphaModFix/>
              </a:blip>
              <a:srcRect l="26286" t="28110" b="49475"/>
              <a:stretch/>
            </p:blipFill>
            <p:spPr>
              <a:xfrm>
                <a:off x="8309475" y="2384450"/>
                <a:ext cx="190250" cy="243675"/>
              </a:xfrm>
              <a:prstGeom prst="rect">
                <a:avLst/>
              </a:prstGeom>
              <a:noFill/>
              <a:ln>
                <a:noFill/>
              </a:ln>
            </p:spPr>
          </p:pic>
          <p:pic>
            <p:nvPicPr>
              <p:cNvPr id="209" name="Google Shape;209;p36"/>
              <p:cNvPicPr preferRelativeResize="0"/>
              <p:nvPr/>
            </p:nvPicPr>
            <p:blipFill rotWithShape="1">
              <a:blip r:embed="rId5">
                <a:alphaModFix/>
              </a:blip>
              <a:srcRect l="25244" t="50985" b="26289"/>
              <a:stretch/>
            </p:blipFill>
            <p:spPr>
              <a:xfrm>
                <a:off x="8309475" y="2628132"/>
                <a:ext cx="190250" cy="243643"/>
              </a:xfrm>
              <a:prstGeom prst="rect">
                <a:avLst/>
              </a:prstGeom>
              <a:noFill/>
              <a:ln>
                <a:noFill/>
              </a:ln>
            </p:spPr>
          </p:pic>
          <p:pic>
            <p:nvPicPr>
              <p:cNvPr id="210" name="Google Shape;210;p36"/>
              <p:cNvPicPr preferRelativeResize="0"/>
              <p:nvPr/>
            </p:nvPicPr>
            <p:blipFill rotWithShape="1">
              <a:blip r:embed="rId5">
                <a:alphaModFix/>
              </a:blip>
              <a:srcRect l="25244" t="74359" b="3802"/>
              <a:stretch/>
            </p:blipFill>
            <p:spPr>
              <a:xfrm>
                <a:off x="8309475" y="1916649"/>
                <a:ext cx="190250" cy="234140"/>
              </a:xfrm>
              <a:prstGeom prst="rect">
                <a:avLst/>
              </a:prstGeom>
              <a:noFill/>
              <a:ln>
                <a:noFill/>
              </a:ln>
            </p:spPr>
          </p:pic>
        </p:grpSp>
        <p:sp>
          <p:nvSpPr>
            <p:cNvPr id="211" name="Google Shape;211;p36"/>
            <p:cNvSpPr txBox="1"/>
            <p:nvPr/>
          </p:nvSpPr>
          <p:spPr>
            <a:xfrm>
              <a:off x="8040925" y="381850"/>
              <a:ext cx="464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BAU</a:t>
              </a:r>
              <a:endParaRPr sz="1000"/>
            </a:p>
          </p:txBody>
        </p:sp>
        <p:sp>
          <p:nvSpPr>
            <p:cNvPr id="212" name="Google Shape;212;p36"/>
            <p:cNvSpPr txBox="1"/>
            <p:nvPr/>
          </p:nvSpPr>
          <p:spPr>
            <a:xfrm>
              <a:off x="8051451" y="587991"/>
              <a:ext cx="1022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Electrification</a:t>
              </a:r>
              <a:endParaRPr sz="1000"/>
            </a:p>
          </p:txBody>
        </p:sp>
        <p:sp>
          <p:nvSpPr>
            <p:cNvPr id="213" name="Google Shape;213;p36"/>
            <p:cNvSpPr txBox="1"/>
            <p:nvPr/>
          </p:nvSpPr>
          <p:spPr>
            <a:xfrm>
              <a:off x="8040925" y="810400"/>
              <a:ext cx="1379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Alternative Fuels</a:t>
              </a:r>
              <a:endParaRPr sz="1000"/>
            </a:p>
          </p:txBody>
        </p:sp>
        <p:sp>
          <p:nvSpPr>
            <p:cNvPr id="214" name="Google Shape;214;p36"/>
            <p:cNvSpPr txBox="1"/>
            <p:nvPr/>
          </p:nvSpPr>
          <p:spPr>
            <a:xfrm>
              <a:off x="8051451" y="1025350"/>
              <a:ext cx="59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Hybrid</a:t>
              </a:r>
              <a:endParaRPr sz="10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175350" y="116600"/>
            <a:ext cx="90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Emission Reduction Wedges</a:t>
            </a:r>
            <a:endParaRPr>
              <a:solidFill>
                <a:srgbClr val="1B65AC"/>
              </a:solidFill>
              <a:latin typeface="Montserrat"/>
              <a:ea typeface="Montserrat"/>
              <a:cs typeface="Montserrat"/>
              <a:sym typeface="Montserrat"/>
            </a:endParaRPr>
          </a:p>
        </p:txBody>
      </p:sp>
      <p:sp>
        <p:nvSpPr>
          <p:cNvPr id="220" name="Google Shape;220;p37"/>
          <p:cNvSpPr txBox="1"/>
          <p:nvPr/>
        </p:nvSpPr>
        <p:spPr>
          <a:xfrm>
            <a:off x="260950" y="622350"/>
            <a:ext cx="204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Electrification</a:t>
            </a:r>
            <a:endParaRPr sz="2000">
              <a:solidFill>
                <a:srgbClr val="203564"/>
              </a:solidFill>
              <a:latin typeface="Montserrat"/>
              <a:ea typeface="Montserrat"/>
              <a:cs typeface="Montserrat"/>
              <a:sym typeface="Montserrat"/>
            </a:endParaRPr>
          </a:p>
        </p:txBody>
      </p:sp>
      <p:pic>
        <p:nvPicPr>
          <p:cNvPr id="221" name="Google Shape;221;p37" title="Chart"/>
          <p:cNvPicPr preferRelativeResize="0"/>
          <p:nvPr/>
        </p:nvPicPr>
        <p:blipFill>
          <a:blip r:embed="rId3">
            <a:alphaModFix/>
          </a:blip>
          <a:stretch>
            <a:fillRect/>
          </a:stretch>
        </p:blipFill>
        <p:spPr>
          <a:xfrm>
            <a:off x="2814775" y="928975"/>
            <a:ext cx="5917854" cy="4149399"/>
          </a:xfrm>
          <a:prstGeom prst="rect">
            <a:avLst/>
          </a:prstGeom>
          <a:noFill/>
          <a:ln>
            <a:noFill/>
          </a:ln>
        </p:spPr>
      </p:pic>
      <p:sp>
        <p:nvSpPr>
          <p:cNvPr id="222" name="Google Shape;222;p37"/>
          <p:cNvSpPr txBox="1"/>
          <p:nvPr/>
        </p:nvSpPr>
        <p:spPr>
          <a:xfrm>
            <a:off x="860850" y="3402925"/>
            <a:ext cx="150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Combination of possible policies</a:t>
            </a:r>
            <a:endParaRPr/>
          </a:p>
        </p:txBody>
      </p:sp>
      <p:cxnSp>
        <p:nvCxnSpPr>
          <p:cNvPr id="223" name="Google Shape;223;p37"/>
          <p:cNvCxnSpPr>
            <a:stCxn id="224" idx="1"/>
            <a:endCxn id="222" idx="3"/>
          </p:cNvCxnSpPr>
          <p:nvPr/>
        </p:nvCxnSpPr>
        <p:spPr>
          <a:xfrm flipH="1">
            <a:off x="2365550" y="3609925"/>
            <a:ext cx="4350300" cy="100800"/>
          </a:xfrm>
          <a:prstGeom prst="straightConnector1">
            <a:avLst/>
          </a:prstGeom>
          <a:noFill/>
          <a:ln w="9525" cap="flat" cmpd="sng">
            <a:solidFill>
              <a:schemeClr val="dk2"/>
            </a:solidFill>
            <a:prstDash val="solid"/>
            <a:round/>
            <a:headEnd type="none" w="med" len="med"/>
            <a:tailEnd type="none" w="med" len="med"/>
          </a:ln>
        </p:spPr>
      </p:cxnSp>
      <p:sp>
        <p:nvSpPr>
          <p:cNvPr id="224" name="Google Shape;224;p37"/>
          <p:cNvSpPr/>
          <p:nvPr/>
        </p:nvSpPr>
        <p:spPr>
          <a:xfrm>
            <a:off x="6715850" y="3283375"/>
            <a:ext cx="267900" cy="653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175350" y="116600"/>
            <a:ext cx="90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Emission Reduction Wedges</a:t>
            </a:r>
            <a:endParaRPr>
              <a:solidFill>
                <a:srgbClr val="1B65AC"/>
              </a:solidFill>
              <a:latin typeface="Montserrat"/>
              <a:ea typeface="Montserrat"/>
              <a:cs typeface="Montserrat"/>
              <a:sym typeface="Montserrat"/>
            </a:endParaRPr>
          </a:p>
        </p:txBody>
      </p:sp>
      <p:sp>
        <p:nvSpPr>
          <p:cNvPr id="230" name="Google Shape;230;p38"/>
          <p:cNvSpPr txBox="1"/>
          <p:nvPr/>
        </p:nvSpPr>
        <p:spPr>
          <a:xfrm>
            <a:off x="260950" y="622350"/>
            <a:ext cx="239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Alternative Fuels</a:t>
            </a:r>
            <a:endParaRPr sz="2000">
              <a:solidFill>
                <a:srgbClr val="203564"/>
              </a:solidFill>
              <a:latin typeface="Montserrat"/>
              <a:ea typeface="Montserrat"/>
              <a:cs typeface="Montserrat"/>
              <a:sym typeface="Montserrat"/>
            </a:endParaRPr>
          </a:p>
        </p:txBody>
      </p:sp>
      <p:pic>
        <p:nvPicPr>
          <p:cNvPr id="231" name="Google Shape;231;p38" title="Chart"/>
          <p:cNvPicPr preferRelativeResize="0"/>
          <p:nvPr/>
        </p:nvPicPr>
        <p:blipFill>
          <a:blip r:embed="rId3">
            <a:alphaModFix/>
          </a:blip>
          <a:stretch>
            <a:fillRect/>
          </a:stretch>
        </p:blipFill>
        <p:spPr>
          <a:xfrm>
            <a:off x="2785159" y="841700"/>
            <a:ext cx="5917854" cy="4149399"/>
          </a:xfrm>
          <a:prstGeom prst="rect">
            <a:avLst/>
          </a:prstGeom>
          <a:noFill/>
          <a:ln>
            <a:noFill/>
          </a:ln>
        </p:spPr>
      </p:pic>
      <p:sp>
        <p:nvSpPr>
          <p:cNvPr id="232" name="Google Shape;232;p38"/>
          <p:cNvSpPr txBox="1"/>
          <p:nvPr/>
        </p:nvSpPr>
        <p:spPr>
          <a:xfrm>
            <a:off x="852775" y="3240550"/>
            <a:ext cx="150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Combination of possible </a:t>
            </a:r>
            <a:r>
              <a:rPr lang="en">
                <a:solidFill>
                  <a:schemeClr val="dk1"/>
                </a:solidFill>
              </a:rPr>
              <a:t>policies</a:t>
            </a:r>
            <a:endParaRPr/>
          </a:p>
        </p:txBody>
      </p:sp>
      <p:cxnSp>
        <p:nvCxnSpPr>
          <p:cNvPr id="233" name="Google Shape;233;p38"/>
          <p:cNvCxnSpPr>
            <a:stCxn id="234" idx="1"/>
            <a:endCxn id="232" idx="3"/>
          </p:cNvCxnSpPr>
          <p:nvPr/>
        </p:nvCxnSpPr>
        <p:spPr>
          <a:xfrm rot="10800000">
            <a:off x="2357525" y="3548350"/>
            <a:ext cx="4358100" cy="0"/>
          </a:xfrm>
          <a:prstGeom prst="straightConnector1">
            <a:avLst/>
          </a:prstGeom>
          <a:noFill/>
          <a:ln w="9525" cap="flat" cmpd="sng">
            <a:solidFill>
              <a:schemeClr val="dk2"/>
            </a:solidFill>
            <a:prstDash val="solid"/>
            <a:round/>
            <a:headEnd type="none" w="med" len="med"/>
            <a:tailEnd type="none" w="med" len="med"/>
          </a:ln>
        </p:spPr>
      </p:cxnSp>
      <p:sp>
        <p:nvSpPr>
          <p:cNvPr id="234" name="Google Shape;234;p38"/>
          <p:cNvSpPr/>
          <p:nvPr/>
        </p:nvSpPr>
        <p:spPr>
          <a:xfrm>
            <a:off x="6715625" y="3158950"/>
            <a:ext cx="267900" cy="778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175350" y="116600"/>
            <a:ext cx="90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Emission Reduction Wedges</a:t>
            </a:r>
            <a:endParaRPr>
              <a:solidFill>
                <a:srgbClr val="1B65AC"/>
              </a:solidFill>
              <a:latin typeface="Montserrat"/>
              <a:ea typeface="Montserrat"/>
              <a:cs typeface="Montserrat"/>
              <a:sym typeface="Montserrat"/>
            </a:endParaRPr>
          </a:p>
        </p:txBody>
      </p:sp>
      <p:sp>
        <p:nvSpPr>
          <p:cNvPr id="240" name="Google Shape;240;p39"/>
          <p:cNvSpPr txBox="1"/>
          <p:nvPr/>
        </p:nvSpPr>
        <p:spPr>
          <a:xfrm>
            <a:off x="260950" y="622350"/>
            <a:ext cx="239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Hybrid</a:t>
            </a:r>
            <a:endParaRPr sz="2000">
              <a:solidFill>
                <a:srgbClr val="203564"/>
              </a:solidFill>
              <a:latin typeface="Montserrat"/>
              <a:ea typeface="Montserrat"/>
              <a:cs typeface="Montserrat"/>
              <a:sym typeface="Montserrat"/>
            </a:endParaRPr>
          </a:p>
        </p:txBody>
      </p:sp>
      <p:pic>
        <p:nvPicPr>
          <p:cNvPr id="241" name="Google Shape;241;p39" title="Chart"/>
          <p:cNvPicPr preferRelativeResize="0"/>
          <p:nvPr/>
        </p:nvPicPr>
        <p:blipFill>
          <a:blip r:embed="rId3">
            <a:alphaModFix/>
          </a:blip>
          <a:stretch>
            <a:fillRect/>
          </a:stretch>
        </p:blipFill>
        <p:spPr>
          <a:xfrm>
            <a:off x="2835329" y="841700"/>
            <a:ext cx="5917854" cy="4149399"/>
          </a:xfrm>
          <a:prstGeom prst="rect">
            <a:avLst/>
          </a:prstGeom>
          <a:noFill/>
          <a:ln>
            <a:noFill/>
          </a:ln>
        </p:spPr>
      </p:pic>
      <p:sp>
        <p:nvSpPr>
          <p:cNvPr id="242" name="Google Shape;242;p39"/>
          <p:cNvSpPr txBox="1"/>
          <p:nvPr/>
        </p:nvSpPr>
        <p:spPr>
          <a:xfrm>
            <a:off x="703900" y="3312550"/>
            <a:ext cx="150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Combination of possible </a:t>
            </a:r>
            <a:r>
              <a:rPr lang="en">
                <a:solidFill>
                  <a:schemeClr val="dk1"/>
                </a:solidFill>
              </a:rPr>
              <a:t>policies</a:t>
            </a:r>
            <a:endParaRPr/>
          </a:p>
        </p:txBody>
      </p:sp>
      <p:cxnSp>
        <p:nvCxnSpPr>
          <p:cNvPr id="243" name="Google Shape;243;p39"/>
          <p:cNvCxnSpPr>
            <a:stCxn id="244" idx="1"/>
            <a:endCxn id="242" idx="3"/>
          </p:cNvCxnSpPr>
          <p:nvPr/>
        </p:nvCxnSpPr>
        <p:spPr>
          <a:xfrm flipH="1">
            <a:off x="2208750" y="3559450"/>
            <a:ext cx="4506900" cy="60900"/>
          </a:xfrm>
          <a:prstGeom prst="straightConnector1">
            <a:avLst/>
          </a:prstGeom>
          <a:noFill/>
          <a:ln w="9525" cap="flat" cmpd="sng">
            <a:solidFill>
              <a:schemeClr val="dk2"/>
            </a:solidFill>
            <a:prstDash val="solid"/>
            <a:round/>
            <a:headEnd type="none" w="med" len="med"/>
            <a:tailEnd type="none" w="med" len="med"/>
          </a:ln>
        </p:spPr>
      </p:cxnSp>
      <p:sp>
        <p:nvSpPr>
          <p:cNvPr id="244" name="Google Shape;244;p39"/>
          <p:cNvSpPr/>
          <p:nvPr/>
        </p:nvSpPr>
        <p:spPr>
          <a:xfrm>
            <a:off x="6715650" y="3190750"/>
            <a:ext cx="239100" cy="737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Summary</a:t>
            </a:r>
            <a:endParaRPr>
              <a:solidFill>
                <a:srgbClr val="1B65AC"/>
              </a:solidFill>
              <a:latin typeface="Montserrat"/>
              <a:ea typeface="Montserrat"/>
              <a:cs typeface="Montserrat"/>
              <a:sym typeface="Montserrat"/>
            </a:endParaRPr>
          </a:p>
        </p:txBody>
      </p:sp>
      <p:graphicFrame>
        <p:nvGraphicFramePr>
          <p:cNvPr id="250" name="Google Shape;250;p40"/>
          <p:cNvGraphicFramePr/>
          <p:nvPr/>
        </p:nvGraphicFramePr>
        <p:xfrm>
          <a:off x="326538" y="1438288"/>
          <a:ext cx="8490900" cy="3382825"/>
        </p:xfrm>
        <a:graphic>
          <a:graphicData uri="http://schemas.openxmlformats.org/drawingml/2006/table">
            <a:tbl>
              <a:tblPr>
                <a:noFill/>
                <a:tableStyleId>{D5C6A80D-5FB6-4CC2-AD4F-6228A133F98A}</a:tableStyleId>
              </a:tblPr>
              <a:tblGrid>
                <a:gridCol w="2056950">
                  <a:extLst>
                    <a:ext uri="{9D8B030D-6E8A-4147-A177-3AD203B41FA5}">
                      <a16:colId xmlns:a16="http://schemas.microsoft.com/office/drawing/2014/main" val="20000"/>
                    </a:ext>
                  </a:extLst>
                </a:gridCol>
                <a:gridCol w="1415600">
                  <a:extLst>
                    <a:ext uri="{9D8B030D-6E8A-4147-A177-3AD203B41FA5}">
                      <a16:colId xmlns:a16="http://schemas.microsoft.com/office/drawing/2014/main" val="20001"/>
                    </a:ext>
                  </a:extLst>
                </a:gridCol>
                <a:gridCol w="1454600">
                  <a:extLst>
                    <a:ext uri="{9D8B030D-6E8A-4147-A177-3AD203B41FA5}">
                      <a16:colId xmlns:a16="http://schemas.microsoft.com/office/drawing/2014/main" val="20002"/>
                    </a:ext>
                  </a:extLst>
                </a:gridCol>
                <a:gridCol w="813200">
                  <a:extLst>
                    <a:ext uri="{9D8B030D-6E8A-4147-A177-3AD203B41FA5}">
                      <a16:colId xmlns:a16="http://schemas.microsoft.com/office/drawing/2014/main" val="20003"/>
                    </a:ext>
                  </a:extLst>
                </a:gridCol>
                <a:gridCol w="1554725">
                  <a:extLst>
                    <a:ext uri="{9D8B030D-6E8A-4147-A177-3AD203B41FA5}">
                      <a16:colId xmlns:a16="http://schemas.microsoft.com/office/drawing/2014/main" val="20004"/>
                    </a:ext>
                  </a:extLst>
                </a:gridCol>
                <a:gridCol w="1195825">
                  <a:extLst>
                    <a:ext uri="{9D8B030D-6E8A-4147-A177-3AD203B41FA5}">
                      <a16:colId xmlns:a16="http://schemas.microsoft.com/office/drawing/2014/main" val="20005"/>
                    </a:ext>
                  </a:extLst>
                </a:gridCol>
              </a:tblGrid>
              <a:tr h="694275">
                <a:tc>
                  <a:txBody>
                    <a:bodyPr/>
                    <a:lstStyle/>
                    <a:p>
                      <a:pPr marL="0" lvl="0" indent="0" algn="l" rtl="0">
                        <a:spcBef>
                          <a:spcPts val="0"/>
                        </a:spcBef>
                        <a:spcAft>
                          <a:spcPts val="0"/>
                        </a:spcAft>
                        <a:buNone/>
                      </a:pPr>
                      <a:endParaRPr sz="17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700">
                          <a:solidFill>
                            <a:srgbClr val="FFFFFF"/>
                          </a:solidFill>
                          <a:latin typeface="Open Sans"/>
                          <a:ea typeface="Open Sans"/>
                          <a:cs typeface="Open Sans"/>
                          <a:sym typeface="Open Sans"/>
                        </a:rPr>
                        <a:t>Electricity</a:t>
                      </a:r>
                      <a:endParaRPr sz="1700">
                        <a:solidFill>
                          <a:srgbClr val="FFFFFF"/>
                        </a:solidFill>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700">
                          <a:solidFill>
                            <a:srgbClr val="FFFFFF"/>
                          </a:solidFill>
                          <a:latin typeface="Open Sans"/>
                          <a:ea typeface="Open Sans"/>
                          <a:cs typeface="Open Sans"/>
                          <a:sym typeface="Open Sans"/>
                        </a:rPr>
                        <a:t>Natural Gas</a:t>
                      </a:r>
                      <a:endParaRPr sz="1700">
                        <a:solidFill>
                          <a:srgbClr val="FFFFFF"/>
                        </a:solidFill>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700">
                          <a:solidFill>
                            <a:srgbClr val="FFFFFF"/>
                          </a:solidFill>
                          <a:latin typeface="Open Sans"/>
                          <a:ea typeface="Open Sans"/>
                          <a:cs typeface="Open Sans"/>
                          <a:sym typeface="Open Sans"/>
                        </a:rPr>
                        <a:t>RNG</a:t>
                      </a:r>
                      <a:endParaRPr sz="1700">
                        <a:solidFill>
                          <a:srgbClr val="FFFFFF"/>
                        </a:solidFill>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700">
                          <a:solidFill>
                            <a:srgbClr val="FFFFFF"/>
                          </a:solidFill>
                          <a:latin typeface="Open Sans"/>
                          <a:ea typeface="Open Sans"/>
                          <a:cs typeface="Open Sans"/>
                          <a:sym typeface="Open Sans"/>
                        </a:rPr>
                        <a:t>Hydrogen</a:t>
                      </a:r>
                      <a:endParaRPr sz="1700">
                        <a:solidFill>
                          <a:srgbClr val="FFFFFF"/>
                        </a:solidFill>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700">
                          <a:solidFill>
                            <a:srgbClr val="FFFFFF"/>
                          </a:solidFill>
                          <a:latin typeface="Open Sans"/>
                          <a:ea typeface="Open Sans"/>
                          <a:cs typeface="Open Sans"/>
                          <a:sym typeface="Open Sans"/>
                        </a:rPr>
                        <a:t>Total</a:t>
                      </a:r>
                      <a:endParaRPr sz="1700">
                        <a:solidFill>
                          <a:srgbClr val="FFFFFF"/>
                        </a:solidFill>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extLst>
                  <a:ext uri="{0D108BD9-81ED-4DB2-BD59-A6C34878D82A}">
                    <a16:rowId xmlns:a16="http://schemas.microsoft.com/office/drawing/2014/main" val="10000"/>
                  </a:ext>
                </a:extLst>
              </a:tr>
              <a:tr h="637175">
                <a:tc>
                  <a:txBody>
                    <a:bodyPr/>
                    <a:lstStyle/>
                    <a:p>
                      <a:pPr marL="0" lvl="0" indent="0" algn="l" rtl="0">
                        <a:lnSpc>
                          <a:spcPct val="115000"/>
                        </a:lnSpc>
                        <a:spcBef>
                          <a:spcPts val="0"/>
                        </a:spcBef>
                        <a:spcAft>
                          <a:spcPts val="0"/>
                        </a:spcAft>
                        <a:buNone/>
                      </a:pPr>
                      <a:r>
                        <a:rPr lang="en" sz="1700">
                          <a:latin typeface="Open Sans"/>
                          <a:ea typeface="Open Sans"/>
                          <a:cs typeface="Open Sans"/>
                          <a:sym typeface="Open Sans"/>
                        </a:rPr>
                        <a:t>BAP</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394</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199</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1.9</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16</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b="1">
                          <a:latin typeface="Open Sans"/>
                          <a:ea typeface="Open Sans"/>
                          <a:cs typeface="Open Sans"/>
                          <a:sym typeface="Open Sans"/>
                        </a:rPr>
                        <a:t>611</a:t>
                      </a:r>
                      <a:endParaRPr sz="1700" b="1">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694275">
                <a:tc>
                  <a:txBody>
                    <a:bodyPr/>
                    <a:lstStyle/>
                    <a:p>
                      <a:pPr marL="0" lvl="0" indent="0" algn="l" rtl="0">
                        <a:lnSpc>
                          <a:spcPct val="115000"/>
                        </a:lnSpc>
                        <a:spcBef>
                          <a:spcPts val="0"/>
                        </a:spcBef>
                        <a:spcAft>
                          <a:spcPts val="0"/>
                        </a:spcAft>
                        <a:buNone/>
                      </a:pPr>
                      <a:r>
                        <a:rPr lang="en" sz="1700">
                          <a:latin typeface="Open Sans"/>
                          <a:ea typeface="Open Sans"/>
                          <a:cs typeface="Open Sans"/>
                          <a:sym typeface="Open Sans"/>
                        </a:rPr>
                        <a:t>Electrification</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358</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69.7</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1.9</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13</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b="1">
                          <a:latin typeface="Open Sans"/>
                          <a:ea typeface="Open Sans"/>
                          <a:cs typeface="Open Sans"/>
                          <a:sym typeface="Open Sans"/>
                        </a:rPr>
                        <a:t>443</a:t>
                      </a:r>
                      <a:endParaRPr sz="1700" b="1">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935225">
                <a:tc>
                  <a:txBody>
                    <a:bodyPr/>
                    <a:lstStyle/>
                    <a:p>
                      <a:pPr marL="0" lvl="0" indent="0" algn="l" rtl="0">
                        <a:lnSpc>
                          <a:spcPct val="115000"/>
                        </a:lnSpc>
                        <a:spcBef>
                          <a:spcPts val="0"/>
                        </a:spcBef>
                        <a:spcAft>
                          <a:spcPts val="0"/>
                        </a:spcAft>
                        <a:buNone/>
                      </a:pPr>
                      <a:r>
                        <a:rPr lang="en" sz="1700">
                          <a:latin typeface="Open Sans"/>
                          <a:ea typeface="Open Sans"/>
                          <a:cs typeface="Open Sans"/>
                          <a:sym typeface="Open Sans"/>
                        </a:rPr>
                        <a:t>Alternative Fuels</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393</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0.1</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96</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161</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b="1">
                          <a:latin typeface="Open Sans"/>
                          <a:ea typeface="Open Sans"/>
                          <a:cs typeface="Open Sans"/>
                          <a:sym typeface="Open Sans"/>
                        </a:rPr>
                        <a:t>650</a:t>
                      </a:r>
                      <a:endParaRPr sz="1700" b="1">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421875">
                <a:tc>
                  <a:txBody>
                    <a:bodyPr/>
                    <a:lstStyle/>
                    <a:p>
                      <a:pPr marL="0" lvl="0" indent="0" algn="l" rtl="0">
                        <a:lnSpc>
                          <a:spcPct val="115000"/>
                        </a:lnSpc>
                        <a:spcBef>
                          <a:spcPts val="0"/>
                        </a:spcBef>
                        <a:spcAft>
                          <a:spcPts val="0"/>
                        </a:spcAft>
                        <a:buNone/>
                      </a:pPr>
                      <a:r>
                        <a:rPr lang="en" sz="1700">
                          <a:latin typeface="Open Sans"/>
                          <a:ea typeface="Open Sans"/>
                          <a:cs typeface="Open Sans"/>
                          <a:sym typeface="Open Sans"/>
                        </a:rPr>
                        <a:t>Hybrid</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335</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0.1</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86</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a:latin typeface="Open Sans"/>
                          <a:ea typeface="Open Sans"/>
                          <a:cs typeface="Open Sans"/>
                          <a:sym typeface="Open Sans"/>
                        </a:rPr>
                        <a:t>159</a:t>
                      </a:r>
                      <a:endParaRPr sz="1700">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700" b="1">
                          <a:latin typeface="Open Sans"/>
                          <a:ea typeface="Open Sans"/>
                          <a:cs typeface="Open Sans"/>
                          <a:sym typeface="Open Sans"/>
                        </a:rPr>
                        <a:t>580</a:t>
                      </a:r>
                      <a:endParaRPr sz="1700" b="1">
                        <a:latin typeface="Open Sans"/>
                        <a:ea typeface="Open Sans"/>
                        <a:cs typeface="Open Sans"/>
                        <a:sym typeface="Open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51" name="Google Shape;251;p40"/>
          <p:cNvSpPr txBox="1"/>
          <p:nvPr/>
        </p:nvSpPr>
        <p:spPr>
          <a:xfrm>
            <a:off x="295150" y="852450"/>
            <a:ext cx="3725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Energy Use in 2050 - tBTU</a:t>
            </a:r>
            <a:endParaRPr sz="2000">
              <a:solidFill>
                <a:srgbClr val="203564"/>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41" title="Chart"/>
          <p:cNvPicPr preferRelativeResize="0"/>
          <p:nvPr/>
        </p:nvPicPr>
        <p:blipFill>
          <a:blip r:embed="rId3">
            <a:alphaModFix/>
          </a:blip>
          <a:stretch>
            <a:fillRect/>
          </a:stretch>
        </p:blipFill>
        <p:spPr>
          <a:xfrm>
            <a:off x="2710400" y="1056700"/>
            <a:ext cx="5938551" cy="3880150"/>
          </a:xfrm>
          <a:prstGeom prst="rect">
            <a:avLst/>
          </a:prstGeom>
          <a:noFill/>
          <a:ln>
            <a:noFill/>
          </a:ln>
        </p:spPr>
      </p:pic>
      <p:sp>
        <p:nvSpPr>
          <p:cNvPr id="257" name="Google Shape;257;p41"/>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Summary</a:t>
            </a:r>
            <a:endParaRPr>
              <a:solidFill>
                <a:srgbClr val="1B65AC"/>
              </a:solidFill>
              <a:latin typeface="Montserrat"/>
              <a:ea typeface="Montserrat"/>
              <a:cs typeface="Montserrat"/>
              <a:sym typeface="Montserrat"/>
            </a:endParaRPr>
          </a:p>
        </p:txBody>
      </p:sp>
      <p:sp>
        <p:nvSpPr>
          <p:cNvPr id="258" name="Google Shape;258;p41"/>
          <p:cNvSpPr txBox="1"/>
          <p:nvPr/>
        </p:nvSpPr>
        <p:spPr>
          <a:xfrm>
            <a:off x="295150" y="651225"/>
            <a:ext cx="3725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Energy Use in 2050 - tBTU</a:t>
            </a:r>
            <a:endParaRPr sz="2000">
              <a:solidFill>
                <a:srgbClr val="203564"/>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259975" y="250600"/>
            <a:ext cx="82143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500">
                <a:solidFill>
                  <a:srgbClr val="1963AD"/>
                </a:solidFill>
                <a:latin typeface="Open Sans"/>
                <a:ea typeface="Open Sans"/>
                <a:cs typeface="Open Sans"/>
                <a:sym typeface="Open Sans"/>
              </a:rPr>
              <a:t>Meeting Operating Guidelines</a:t>
            </a:r>
            <a:endParaRPr sz="2100">
              <a:solidFill>
                <a:srgbClr val="1963AD"/>
              </a:solidFill>
              <a:latin typeface="Open Sans"/>
              <a:ea typeface="Open Sans"/>
              <a:cs typeface="Open Sans"/>
              <a:sym typeface="Open Sans"/>
            </a:endParaRPr>
          </a:p>
        </p:txBody>
      </p:sp>
      <p:sp>
        <p:nvSpPr>
          <p:cNvPr id="69" name="Google Shape;69;p15"/>
          <p:cNvSpPr txBox="1"/>
          <p:nvPr/>
        </p:nvSpPr>
        <p:spPr>
          <a:xfrm>
            <a:off x="387625" y="922925"/>
            <a:ext cx="8214300" cy="19947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Let’s share airtime in order to listen to, and hear from, as many perspectives as possible. </a:t>
            </a:r>
            <a:endParaRPr sz="2100">
              <a:solidFill>
                <a:schemeClr val="dk2"/>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Let’s manage our participation together to start and end on time. </a:t>
            </a:r>
            <a:endParaRPr sz="2100">
              <a:solidFill>
                <a:schemeClr val="dk2"/>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Let’s use respectful and inclusive language. </a:t>
            </a:r>
            <a:endParaRPr sz="2100">
              <a:solidFill>
                <a:schemeClr val="dk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Emissions by Sector and Fuel</a:t>
            </a:r>
            <a:endParaRPr>
              <a:solidFill>
                <a:srgbClr val="1B65AC"/>
              </a:solidFill>
              <a:latin typeface="Montserrat"/>
              <a:ea typeface="Montserrat"/>
              <a:cs typeface="Montserrat"/>
              <a:sym typeface="Montserrat"/>
            </a:endParaRPr>
          </a:p>
        </p:txBody>
      </p:sp>
      <p:grpSp>
        <p:nvGrpSpPr>
          <p:cNvPr id="264" name="Google Shape;264;p42"/>
          <p:cNvGrpSpPr/>
          <p:nvPr/>
        </p:nvGrpSpPr>
        <p:grpSpPr>
          <a:xfrm>
            <a:off x="2665785" y="978200"/>
            <a:ext cx="6411990" cy="4086800"/>
            <a:chOff x="1727585" y="1000275"/>
            <a:chExt cx="6411990" cy="4086800"/>
          </a:xfrm>
        </p:grpSpPr>
        <p:pic>
          <p:nvPicPr>
            <p:cNvPr id="265" name="Google Shape;265;p42"/>
            <p:cNvPicPr preferRelativeResize="0"/>
            <p:nvPr/>
          </p:nvPicPr>
          <p:blipFill rotWithShape="1">
            <a:blip r:embed="rId3">
              <a:alphaModFix/>
            </a:blip>
            <a:srcRect r="84323"/>
            <a:stretch/>
          </p:blipFill>
          <p:spPr>
            <a:xfrm>
              <a:off x="1727585" y="1000275"/>
              <a:ext cx="1142201" cy="4086800"/>
            </a:xfrm>
            <a:prstGeom prst="rect">
              <a:avLst/>
            </a:prstGeom>
            <a:noFill/>
            <a:ln>
              <a:noFill/>
            </a:ln>
          </p:spPr>
        </p:pic>
        <p:pic>
          <p:nvPicPr>
            <p:cNvPr id="266" name="Google Shape;266;p42"/>
            <p:cNvPicPr preferRelativeResize="0"/>
            <p:nvPr/>
          </p:nvPicPr>
          <p:blipFill rotWithShape="1">
            <a:blip r:embed="rId3">
              <a:alphaModFix/>
            </a:blip>
            <a:srcRect l="28901"/>
            <a:stretch/>
          </p:blipFill>
          <p:spPr>
            <a:xfrm>
              <a:off x="2959125" y="1000275"/>
              <a:ext cx="5180449" cy="4086800"/>
            </a:xfrm>
            <a:prstGeom prst="rect">
              <a:avLst/>
            </a:prstGeom>
            <a:noFill/>
            <a:ln>
              <a:noFill/>
            </a:ln>
          </p:spPr>
        </p:pic>
      </p:grpSp>
      <p:sp>
        <p:nvSpPr>
          <p:cNvPr id="267" name="Google Shape;267;p42"/>
          <p:cNvSpPr txBox="1"/>
          <p:nvPr/>
        </p:nvSpPr>
        <p:spPr>
          <a:xfrm>
            <a:off x="295150" y="689300"/>
            <a:ext cx="204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Electrification</a:t>
            </a:r>
            <a:endParaRPr sz="2000">
              <a:solidFill>
                <a:srgbClr val="203564"/>
              </a:solidFill>
              <a:latin typeface="Montserrat"/>
              <a:ea typeface="Montserrat"/>
              <a:cs typeface="Montserrat"/>
              <a:sym typeface="Montserrat"/>
            </a:endParaRPr>
          </a:p>
        </p:txBody>
      </p:sp>
      <p:sp>
        <p:nvSpPr>
          <p:cNvPr id="268" name="Google Shape;268;p42"/>
          <p:cNvSpPr/>
          <p:nvPr/>
        </p:nvSpPr>
        <p:spPr>
          <a:xfrm>
            <a:off x="4267525" y="4334925"/>
            <a:ext cx="336900" cy="336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42"/>
          <p:cNvCxnSpPr>
            <a:stCxn id="268" idx="2"/>
          </p:cNvCxnSpPr>
          <p:nvPr/>
        </p:nvCxnSpPr>
        <p:spPr>
          <a:xfrm rot="10800000">
            <a:off x="1220425" y="2979675"/>
            <a:ext cx="3047100" cy="1523700"/>
          </a:xfrm>
          <a:prstGeom prst="straightConnector1">
            <a:avLst/>
          </a:prstGeom>
          <a:noFill/>
          <a:ln w="9525" cap="flat" cmpd="sng">
            <a:solidFill>
              <a:schemeClr val="dk2"/>
            </a:solidFill>
            <a:prstDash val="solid"/>
            <a:round/>
            <a:headEnd type="none" w="med" len="med"/>
            <a:tailEnd type="none" w="med" len="med"/>
          </a:ln>
        </p:spPr>
      </p:cxnSp>
      <p:sp>
        <p:nvSpPr>
          <p:cNvPr id="270" name="Google Shape;270;p42"/>
          <p:cNvSpPr txBox="1"/>
          <p:nvPr/>
        </p:nvSpPr>
        <p:spPr>
          <a:xfrm>
            <a:off x="196450" y="2627875"/>
            <a:ext cx="227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Natural Gas in Industry</a:t>
            </a:r>
            <a:endParaRPr>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295150" y="116600"/>
            <a:ext cx="8848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Emissions by Sector and Fuel</a:t>
            </a:r>
            <a:endParaRPr>
              <a:solidFill>
                <a:srgbClr val="1B65AC"/>
              </a:solidFill>
              <a:latin typeface="Montserrat"/>
              <a:ea typeface="Montserrat"/>
              <a:cs typeface="Montserrat"/>
              <a:sym typeface="Montserrat"/>
            </a:endParaRPr>
          </a:p>
        </p:txBody>
      </p:sp>
      <p:grpSp>
        <p:nvGrpSpPr>
          <p:cNvPr id="276" name="Google Shape;276;p43"/>
          <p:cNvGrpSpPr/>
          <p:nvPr/>
        </p:nvGrpSpPr>
        <p:grpSpPr>
          <a:xfrm>
            <a:off x="2685888" y="1056682"/>
            <a:ext cx="6407217" cy="4047975"/>
            <a:chOff x="1708093" y="1009675"/>
            <a:chExt cx="6481758" cy="4086800"/>
          </a:xfrm>
        </p:grpSpPr>
        <p:pic>
          <p:nvPicPr>
            <p:cNvPr id="277" name="Google Shape;277;p43"/>
            <p:cNvPicPr preferRelativeResize="0"/>
            <p:nvPr/>
          </p:nvPicPr>
          <p:blipFill rotWithShape="1">
            <a:blip r:embed="rId3">
              <a:alphaModFix/>
            </a:blip>
            <a:srcRect r="83732"/>
            <a:stretch/>
          </p:blipFill>
          <p:spPr>
            <a:xfrm>
              <a:off x="1708093" y="1009675"/>
              <a:ext cx="1194775" cy="4086800"/>
            </a:xfrm>
            <a:prstGeom prst="rect">
              <a:avLst/>
            </a:prstGeom>
            <a:noFill/>
            <a:ln>
              <a:noFill/>
            </a:ln>
          </p:spPr>
        </p:pic>
        <p:pic>
          <p:nvPicPr>
            <p:cNvPr id="278" name="Google Shape;278;p43"/>
            <p:cNvPicPr preferRelativeResize="0"/>
            <p:nvPr/>
          </p:nvPicPr>
          <p:blipFill rotWithShape="1">
            <a:blip r:embed="rId3">
              <a:alphaModFix/>
            </a:blip>
            <a:srcRect l="28016"/>
            <a:stretch/>
          </p:blipFill>
          <p:spPr>
            <a:xfrm>
              <a:off x="2902875" y="1009675"/>
              <a:ext cx="5286976" cy="4086800"/>
            </a:xfrm>
            <a:prstGeom prst="rect">
              <a:avLst/>
            </a:prstGeom>
            <a:noFill/>
            <a:ln>
              <a:noFill/>
            </a:ln>
          </p:spPr>
        </p:pic>
      </p:grpSp>
      <p:sp>
        <p:nvSpPr>
          <p:cNvPr id="279" name="Google Shape;279;p43"/>
          <p:cNvSpPr txBox="1"/>
          <p:nvPr/>
        </p:nvSpPr>
        <p:spPr>
          <a:xfrm>
            <a:off x="295150" y="689300"/>
            <a:ext cx="239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Alternative Fuels</a:t>
            </a:r>
            <a:endParaRPr sz="2000">
              <a:solidFill>
                <a:srgbClr val="203564"/>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Emissions by Sector and Fuel</a:t>
            </a:r>
            <a:endParaRPr>
              <a:solidFill>
                <a:srgbClr val="1B65AC"/>
              </a:solidFill>
              <a:latin typeface="Montserrat"/>
              <a:ea typeface="Montserrat"/>
              <a:cs typeface="Montserrat"/>
              <a:sym typeface="Montserrat"/>
            </a:endParaRPr>
          </a:p>
        </p:txBody>
      </p:sp>
      <p:sp>
        <p:nvSpPr>
          <p:cNvPr id="285" name="Google Shape;285;p44"/>
          <p:cNvSpPr txBox="1"/>
          <p:nvPr/>
        </p:nvSpPr>
        <p:spPr>
          <a:xfrm>
            <a:off x="295150" y="689300"/>
            <a:ext cx="239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Hybrid</a:t>
            </a:r>
            <a:endParaRPr sz="2000">
              <a:solidFill>
                <a:srgbClr val="203564"/>
              </a:solidFill>
              <a:latin typeface="Montserrat"/>
              <a:ea typeface="Montserrat"/>
              <a:cs typeface="Montserrat"/>
              <a:sym typeface="Montserrat"/>
            </a:endParaRPr>
          </a:p>
        </p:txBody>
      </p:sp>
      <p:grpSp>
        <p:nvGrpSpPr>
          <p:cNvPr id="286" name="Google Shape;286;p44"/>
          <p:cNvGrpSpPr/>
          <p:nvPr/>
        </p:nvGrpSpPr>
        <p:grpSpPr>
          <a:xfrm>
            <a:off x="2685850" y="1056700"/>
            <a:ext cx="6366261" cy="4039801"/>
            <a:chOff x="1736450" y="1056700"/>
            <a:chExt cx="6366261" cy="4039801"/>
          </a:xfrm>
        </p:grpSpPr>
        <p:pic>
          <p:nvPicPr>
            <p:cNvPr id="287" name="Google Shape;287;p44"/>
            <p:cNvPicPr preferRelativeResize="0"/>
            <p:nvPr/>
          </p:nvPicPr>
          <p:blipFill rotWithShape="1">
            <a:blip r:embed="rId3">
              <a:alphaModFix/>
            </a:blip>
            <a:srcRect r="83280"/>
            <a:stretch/>
          </p:blipFill>
          <p:spPr>
            <a:xfrm>
              <a:off x="1736450" y="1056700"/>
              <a:ext cx="1210575" cy="4039801"/>
            </a:xfrm>
            <a:prstGeom prst="rect">
              <a:avLst/>
            </a:prstGeom>
            <a:noFill/>
            <a:ln>
              <a:noFill/>
            </a:ln>
          </p:spPr>
        </p:pic>
        <p:pic>
          <p:nvPicPr>
            <p:cNvPr id="288" name="Google Shape;288;p44"/>
            <p:cNvPicPr preferRelativeResize="0"/>
            <p:nvPr/>
          </p:nvPicPr>
          <p:blipFill rotWithShape="1">
            <a:blip r:embed="rId3">
              <a:alphaModFix/>
            </a:blip>
            <a:srcRect l="28181"/>
            <a:stretch/>
          </p:blipFill>
          <p:spPr>
            <a:xfrm>
              <a:off x="2902887" y="1056700"/>
              <a:ext cx="5199824" cy="4039801"/>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171300" y="116600"/>
            <a:ext cx="880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Energy Use by Sector and Fuel</a:t>
            </a:r>
            <a:endParaRPr>
              <a:solidFill>
                <a:srgbClr val="1B65AC"/>
              </a:solidFill>
              <a:latin typeface="Montserrat"/>
              <a:ea typeface="Montserrat"/>
              <a:cs typeface="Montserrat"/>
              <a:sym typeface="Montserrat"/>
            </a:endParaRPr>
          </a:p>
        </p:txBody>
      </p:sp>
      <p:grpSp>
        <p:nvGrpSpPr>
          <p:cNvPr id="294" name="Google Shape;294;p45"/>
          <p:cNvGrpSpPr/>
          <p:nvPr/>
        </p:nvGrpSpPr>
        <p:grpSpPr>
          <a:xfrm>
            <a:off x="2874320" y="860500"/>
            <a:ext cx="6009404" cy="4149400"/>
            <a:chOff x="1526945" y="879300"/>
            <a:chExt cx="6009404" cy="4149400"/>
          </a:xfrm>
        </p:grpSpPr>
        <p:grpSp>
          <p:nvGrpSpPr>
            <p:cNvPr id="295" name="Google Shape;295;p45"/>
            <p:cNvGrpSpPr/>
            <p:nvPr/>
          </p:nvGrpSpPr>
          <p:grpSpPr>
            <a:xfrm>
              <a:off x="1526945" y="879300"/>
              <a:ext cx="6009404" cy="4149400"/>
              <a:chOff x="2250970" y="926325"/>
              <a:chExt cx="6009404" cy="4149400"/>
            </a:xfrm>
          </p:grpSpPr>
          <p:pic>
            <p:nvPicPr>
              <p:cNvPr id="296" name="Google Shape;296;p45"/>
              <p:cNvPicPr preferRelativeResize="0"/>
              <p:nvPr/>
            </p:nvPicPr>
            <p:blipFill rotWithShape="1">
              <a:blip r:embed="rId3">
                <a:alphaModFix/>
              </a:blip>
              <a:srcRect l="20166"/>
              <a:stretch/>
            </p:blipFill>
            <p:spPr>
              <a:xfrm>
                <a:off x="2764525" y="926325"/>
                <a:ext cx="5495850" cy="4149400"/>
              </a:xfrm>
              <a:prstGeom prst="rect">
                <a:avLst/>
              </a:prstGeom>
              <a:noFill/>
              <a:ln>
                <a:noFill/>
              </a:ln>
            </p:spPr>
          </p:pic>
          <p:pic>
            <p:nvPicPr>
              <p:cNvPr id="297" name="Google Shape;297;p45"/>
              <p:cNvPicPr preferRelativeResize="0"/>
              <p:nvPr/>
            </p:nvPicPr>
            <p:blipFill rotWithShape="1">
              <a:blip r:embed="rId3">
                <a:alphaModFix/>
              </a:blip>
              <a:srcRect r="92511"/>
              <a:stretch/>
            </p:blipFill>
            <p:spPr>
              <a:xfrm>
                <a:off x="2250970" y="926325"/>
                <a:ext cx="515499" cy="4149400"/>
              </a:xfrm>
              <a:prstGeom prst="rect">
                <a:avLst/>
              </a:prstGeom>
              <a:noFill/>
              <a:ln>
                <a:noFill/>
              </a:ln>
            </p:spPr>
          </p:pic>
        </p:grpSp>
        <p:sp>
          <p:nvSpPr>
            <p:cNvPr id="298" name="Google Shape;298;p45"/>
            <p:cNvSpPr/>
            <p:nvPr/>
          </p:nvSpPr>
          <p:spPr>
            <a:xfrm>
              <a:off x="1852425" y="4757975"/>
              <a:ext cx="225600" cy="2706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45"/>
          <p:cNvSpPr txBox="1"/>
          <p:nvPr/>
        </p:nvSpPr>
        <p:spPr>
          <a:xfrm>
            <a:off x="171300" y="689300"/>
            <a:ext cx="204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Electrification</a:t>
            </a:r>
            <a:endParaRPr sz="2000">
              <a:solidFill>
                <a:srgbClr val="203564"/>
              </a:solidFill>
              <a:latin typeface="Montserrat"/>
              <a:ea typeface="Montserrat"/>
              <a:cs typeface="Montserrat"/>
              <a:sym typeface="Montserrat"/>
            </a:endParaRPr>
          </a:p>
        </p:txBody>
      </p:sp>
      <p:sp>
        <p:nvSpPr>
          <p:cNvPr id="300" name="Google Shape;300;p45"/>
          <p:cNvSpPr/>
          <p:nvPr/>
        </p:nvSpPr>
        <p:spPr>
          <a:xfrm>
            <a:off x="4638976" y="3816150"/>
            <a:ext cx="413400" cy="393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45"/>
          <p:cNvCxnSpPr>
            <a:stCxn id="300" idx="2"/>
          </p:cNvCxnSpPr>
          <p:nvPr/>
        </p:nvCxnSpPr>
        <p:spPr>
          <a:xfrm rot="10800000">
            <a:off x="1744576" y="3275700"/>
            <a:ext cx="2894400" cy="737400"/>
          </a:xfrm>
          <a:prstGeom prst="straightConnector1">
            <a:avLst/>
          </a:prstGeom>
          <a:noFill/>
          <a:ln w="9525" cap="flat" cmpd="sng">
            <a:solidFill>
              <a:schemeClr val="dk2"/>
            </a:solidFill>
            <a:prstDash val="solid"/>
            <a:round/>
            <a:headEnd type="none" w="med" len="med"/>
            <a:tailEnd type="none" w="med" len="med"/>
          </a:ln>
        </p:spPr>
      </p:cxnSp>
      <p:sp>
        <p:nvSpPr>
          <p:cNvPr id="302" name="Google Shape;302;p45"/>
          <p:cNvSpPr txBox="1"/>
          <p:nvPr/>
        </p:nvSpPr>
        <p:spPr>
          <a:xfrm>
            <a:off x="504250" y="2875500"/>
            <a:ext cx="15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Rooftop solar</a:t>
            </a:r>
            <a:endParaRPr>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title"/>
          </p:nvPr>
        </p:nvSpPr>
        <p:spPr>
          <a:xfrm>
            <a:off x="175350" y="116600"/>
            <a:ext cx="90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Energy Use by Sector and Fuel</a:t>
            </a:r>
            <a:endParaRPr>
              <a:solidFill>
                <a:srgbClr val="1B65AC"/>
              </a:solidFill>
              <a:latin typeface="Montserrat"/>
              <a:ea typeface="Montserrat"/>
              <a:cs typeface="Montserrat"/>
              <a:sym typeface="Montserrat"/>
            </a:endParaRPr>
          </a:p>
        </p:txBody>
      </p:sp>
      <p:grpSp>
        <p:nvGrpSpPr>
          <p:cNvPr id="308" name="Google Shape;308;p46"/>
          <p:cNvGrpSpPr/>
          <p:nvPr/>
        </p:nvGrpSpPr>
        <p:grpSpPr>
          <a:xfrm>
            <a:off x="2944606" y="810400"/>
            <a:ext cx="6000094" cy="4149400"/>
            <a:chOff x="1851056" y="822900"/>
            <a:chExt cx="6000094" cy="4149400"/>
          </a:xfrm>
        </p:grpSpPr>
        <p:pic>
          <p:nvPicPr>
            <p:cNvPr id="309" name="Google Shape;309;p46"/>
            <p:cNvPicPr preferRelativeResize="0"/>
            <p:nvPr/>
          </p:nvPicPr>
          <p:blipFill rotWithShape="1">
            <a:blip r:embed="rId3">
              <a:alphaModFix/>
            </a:blip>
            <a:srcRect l="19652"/>
            <a:stretch/>
          </p:blipFill>
          <p:spPr>
            <a:xfrm>
              <a:off x="2341377" y="822900"/>
              <a:ext cx="5509774" cy="4149400"/>
            </a:xfrm>
            <a:prstGeom prst="rect">
              <a:avLst/>
            </a:prstGeom>
            <a:noFill/>
            <a:ln>
              <a:noFill/>
            </a:ln>
          </p:spPr>
        </p:pic>
        <p:pic>
          <p:nvPicPr>
            <p:cNvPr id="310" name="Google Shape;310;p46"/>
            <p:cNvPicPr preferRelativeResize="0"/>
            <p:nvPr/>
          </p:nvPicPr>
          <p:blipFill rotWithShape="1">
            <a:blip r:embed="rId3">
              <a:alphaModFix/>
            </a:blip>
            <a:srcRect r="92575"/>
            <a:stretch/>
          </p:blipFill>
          <p:spPr>
            <a:xfrm>
              <a:off x="1851056" y="822900"/>
              <a:ext cx="509126" cy="4149400"/>
            </a:xfrm>
            <a:prstGeom prst="rect">
              <a:avLst/>
            </a:prstGeom>
            <a:noFill/>
            <a:ln>
              <a:noFill/>
            </a:ln>
          </p:spPr>
        </p:pic>
        <p:sp>
          <p:nvSpPr>
            <p:cNvPr id="311" name="Google Shape;311;p46"/>
            <p:cNvSpPr/>
            <p:nvPr/>
          </p:nvSpPr>
          <p:spPr>
            <a:xfrm>
              <a:off x="2190925" y="4823800"/>
              <a:ext cx="169200" cy="14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6"/>
          <p:cNvSpPr txBox="1"/>
          <p:nvPr/>
        </p:nvSpPr>
        <p:spPr>
          <a:xfrm>
            <a:off x="175350" y="689300"/>
            <a:ext cx="239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Alternative Fuels</a:t>
            </a:r>
            <a:endParaRPr sz="2000">
              <a:solidFill>
                <a:srgbClr val="203564"/>
              </a:solidFill>
              <a:latin typeface="Montserrat"/>
              <a:ea typeface="Montserrat"/>
              <a:cs typeface="Montserrat"/>
              <a:sym typeface="Montserrat"/>
            </a:endParaRPr>
          </a:p>
        </p:txBody>
      </p:sp>
      <p:sp>
        <p:nvSpPr>
          <p:cNvPr id="313" name="Google Shape;313;p46"/>
          <p:cNvSpPr/>
          <p:nvPr/>
        </p:nvSpPr>
        <p:spPr>
          <a:xfrm>
            <a:off x="3779275" y="3236075"/>
            <a:ext cx="488700" cy="68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6"/>
          <p:cNvSpPr txBox="1"/>
          <p:nvPr/>
        </p:nvSpPr>
        <p:spPr>
          <a:xfrm>
            <a:off x="504250" y="3236075"/>
            <a:ext cx="1938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Hydrogen and RNG in Commercial vehicles</a:t>
            </a:r>
            <a:endParaRPr>
              <a:latin typeface="Montserrat"/>
              <a:ea typeface="Montserrat"/>
              <a:cs typeface="Montserrat"/>
              <a:sym typeface="Montserrat"/>
            </a:endParaRPr>
          </a:p>
        </p:txBody>
      </p:sp>
      <p:cxnSp>
        <p:nvCxnSpPr>
          <p:cNvPr id="315" name="Google Shape;315;p46"/>
          <p:cNvCxnSpPr>
            <a:stCxn id="313" idx="2"/>
          </p:cNvCxnSpPr>
          <p:nvPr/>
        </p:nvCxnSpPr>
        <p:spPr>
          <a:xfrm flipH="1">
            <a:off x="2110975" y="3576875"/>
            <a:ext cx="1668300" cy="110100"/>
          </a:xfrm>
          <a:prstGeom prst="straightConnector1">
            <a:avLst/>
          </a:prstGeom>
          <a:noFill/>
          <a:ln w="9525" cap="flat" cmpd="sng">
            <a:solidFill>
              <a:schemeClr val="dk2"/>
            </a:solidFill>
            <a:prstDash val="solid"/>
            <a:round/>
            <a:headEnd type="none" w="med" len="med"/>
            <a:tailEnd type="none" w="med" len="med"/>
          </a:ln>
        </p:spPr>
      </p:cxnSp>
      <p:sp>
        <p:nvSpPr>
          <p:cNvPr id="316" name="Google Shape;316;p46"/>
          <p:cNvSpPr/>
          <p:nvPr/>
        </p:nvSpPr>
        <p:spPr>
          <a:xfrm>
            <a:off x="5954675" y="1737550"/>
            <a:ext cx="930900" cy="492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46"/>
          <p:cNvCxnSpPr>
            <a:stCxn id="316" idx="2"/>
            <a:endCxn id="318" idx="3"/>
          </p:cNvCxnSpPr>
          <p:nvPr/>
        </p:nvCxnSpPr>
        <p:spPr>
          <a:xfrm flipH="1">
            <a:off x="2405675" y="1983850"/>
            <a:ext cx="3549000" cy="61500"/>
          </a:xfrm>
          <a:prstGeom prst="straightConnector1">
            <a:avLst/>
          </a:prstGeom>
          <a:noFill/>
          <a:ln w="9525" cap="flat" cmpd="sng">
            <a:solidFill>
              <a:schemeClr val="dk2"/>
            </a:solidFill>
            <a:prstDash val="solid"/>
            <a:round/>
            <a:headEnd type="none" w="med" len="med"/>
            <a:tailEnd type="none" w="med" len="med"/>
          </a:ln>
        </p:spPr>
      </p:cxnSp>
      <p:sp>
        <p:nvSpPr>
          <p:cNvPr id="318" name="Google Shape;318;p46"/>
          <p:cNvSpPr txBox="1"/>
          <p:nvPr/>
        </p:nvSpPr>
        <p:spPr>
          <a:xfrm>
            <a:off x="467375" y="1737538"/>
            <a:ext cx="193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Hydrogen and RNG consumption</a:t>
            </a:r>
            <a:endParaRPr>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175350" y="116600"/>
            <a:ext cx="901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Energy Use by Sector and Fuel</a:t>
            </a:r>
            <a:endParaRPr>
              <a:solidFill>
                <a:srgbClr val="1B65AC"/>
              </a:solidFill>
              <a:latin typeface="Montserrat"/>
              <a:ea typeface="Montserrat"/>
              <a:cs typeface="Montserrat"/>
              <a:sym typeface="Montserrat"/>
            </a:endParaRPr>
          </a:p>
        </p:txBody>
      </p:sp>
      <p:grpSp>
        <p:nvGrpSpPr>
          <p:cNvPr id="324" name="Google Shape;324;p47"/>
          <p:cNvGrpSpPr/>
          <p:nvPr/>
        </p:nvGrpSpPr>
        <p:grpSpPr>
          <a:xfrm>
            <a:off x="2987838" y="869931"/>
            <a:ext cx="5876011" cy="4150369"/>
            <a:chOff x="2016000" y="831331"/>
            <a:chExt cx="5876011" cy="4150369"/>
          </a:xfrm>
        </p:grpSpPr>
        <p:pic>
          <p:nvPicPr>
            <p:cNvPr id="325" name="Google Shape;325;p47"/>
            <p:cNvPicPr preferRelativeResize="0"/>
            <p:nvPr/>
          </p:nvPicPr>
          <p:blipFill rotWithShape="1">
            <a:blip r:embed="rId3">
              <a:alphaModFix/>
            </a:blip>
            <a:srcRect l="19891" t="1468"/>
            <a:stretch/>
          </p:blipFill>
          <p:spPr>
            <a:xfrm>
              <a:off x="2501213" y="893300"/>
              <a:ext cx="5390799" cy="4088400"/>
            </a:xfrm>
            <a:prstGeom prst="rect">
              <a:avLst/>
            </a:prstGeom>
            <a:noFill/>
            <a:ln>
              <a:noFill/>
            </a:ln>
          </p:spPr>
        </p:pic>
        <p:pic>
          <p:nvPicPr>
            <p:cNvPr id="326" name="Google Shape;326;p47"/>
            <p:cNvPicPr preferRelativeResize="0"/>
            <p:nvPr/>
          </p:nvPicPr>
          <p:blipFill rotWithShape="1">
            <a:blip r:embed="rId3">
              <a:alphaModFix/>
            </a:blip>
            <a:srcRect r="92789"/>
            <a:stretch/>
          </p:blipFill>
          <p:spPr>
            <a:xfrm>
              <a:off x="2016000" y="831331"/>
              <a:ext cx="485226" cy="4149401"/>
            </a:xfrm>
            <a:prstGeom prst="rect">
              <a:avLst/>
            </a:prstGeom>
            <a:noFill/>
            <a:ln>
              <a:noFill/>
            </a:ln>
          </p:spPr>
        </p:pic>
        <p:sp>
          <p:nvSpPr>
            <p:cNvPr id="327" name="Google Shape;327;p47"/>
            <p:cNvSpPr/>
            <p:nvPr/>
          </p:nvSpPr>
          <p:spPr>
            <a:xfrm>
              <a:off x="2407200" y="4767375"/>
              <a:ext cx="93900" cy="14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47"/>
          <p:cNvSpPr txBox="1"/>
          <p:nvPr/>
        </p:nvSpPr>
        <p:spPr>
          <a:xfrm>
            <a:off x="175350" y="689300"/>
            <a:ext cx="239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203564"/>
                </a:solidFill>
                <a:latin typeface="Montserrat"/>
                <a:ea typeface="Montserrat"/>
                <a:cs typeface="Montserrat"/>
                <a:sym typeface="Montserrat"/>
              </a:rPr>
              <a:t>Hybrid</a:t>
            </a:r>
            <a:endParaRPr sz="2000">
              <a:solidFill>
                <a:srgbClr val="203564"/>
              </a:solidFill>
              <a:latin typeface="Montserrat"/>
              <a:ea typeface="Montserrat"/>
              <a:cs typeface="Montserrat"/>
              <a:sym typeface="Montserrat"/>
            </a:endParaRPr>
          </a:p>
        </p:txBody>
      </p:sp>
      <p:sp>
        <p:nvSpPr>
          <p:cNvPr id="329" name="Google Shape;329;p47"/>
          <p:cNvSpPr/>
          <p:nvPr/>
        </p:nvSpPr>
        <p:spPr>
          <a:xfrm>
            <a:off x="4749601" y="3862250"/>
            <a:ext cx="413400" cy="393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0" name="Google Shape;330;p47"/>
          <p:cNvCxnSpPr>
            <a:stCxn id="329" idx="2"/>
          </p:cNvCxnSpPr>
          <p:nvPr/>
        </p:nvCxnSpPr>
        <p:spPr>
          <a:xfrm flipH="1">
            <a:off x="2018701" y="4059200"/>
            <a:ext cx="2730900" cy="208500"/>
          </a:xfrm>
          <a:prstGeom prst="straightConnector1">
            <a:avLst/>
          </a:prstGeom>
          <a:noFill/>
          <a:ln w="9525" cap="flat" cmpd="sng">
            <a:solidFill>
              <a:schemeClr val="dk2"/>
            </a:solidFill>
            <a:prstDash val="solid"/>
            <a:round/>
            <a:headEnd type="none" w="med" len="med"/>
            <a:tailEnd type="none" w="med" len="med"/>
          </a:ln>
        </p:spPr>
      </p:cxnSp>
      <p:sp>
        <p:nvSpPr>
          <p:cNvPr id="331" name="Google Shape;331;p47"/>
          <p:cNvSpPr txBox="1"/>
          <p:nvPr/>
        </p:nvSpPr>
        <p:spPr>
          <a:xfrm>
            <a:off x="670200" y="4101475"/>
            <a:ext cx="15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Rooftop solar</a:t>
            </a:r>
            <a:endParaRPr>
              <a:latin typeface="Montserrat"/>
              <a:ea typeface="Montserrat"/>
              <a:cs typeface="Montserrat"/>
              <a:sym typeface="Montserrat"/>
            </a:endParaRPr>
          </a:p>
        </p:txBody>
      </p:sp>
      <p:sp>
        <p:nvSpPr>
          <p:cNvPr id="332" name="Google Shape;332;p47"/>
          <p:cNvSpPr/>
          <p:nvPr/>
        </p:nvSpPr>
        <p:spPr>
          <a:xfrm>
            <a:off x="3779275" y="3236075"/>
            <a:ext cx="488700" cy="681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txBox="1"/>
          <p:nvPr/>
        </p:nvSpPr>
        <p:spPr>
          <a:xfrm>
            <a:off x="504250" y="3236075"/>
            <a:ext cx="1938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Hydrogen and RNG in Commercial vehicles</a:t>
            </a:r>
            <a:endParaRPr>
              <a:latin typeface="Montserrat"/>
              <a:ea typeface="Montserrat"/>
              <a:cs typeface="Montserrat"/>
              <a:sym typeface="Montserrat"/>
            </a:endParaRPr>
          </a:p>
        </p:txBody>
      </p:sp>
      <p:cxnSp>
        <p:nvCxnSpPr>
          <p:cNvPr id="334" name="Google Shape;334;p47"/>
          <p:cNvCxnSpPr>
            <a:stCxn id="332" idx="2"/>
          </p:cNvCxnSpPr>
          <p:nvPr/>
        </p:nvCxnSpPr>
        <p:spPr>
          <a:xfrm flipH="1">
            <a:off x="2110975" y="3576875"/>
            <a:ext cx="1668300" cy="110100"/>
          </a:xfrm>
          <a:prstGeom prst="straightConnector1">
            <a:avLst/>
          </a:prstGeom>
          <a:noFill/>
          <a:ln w="9525" cap="flat" cmpd="sng">
            <a:solidFill>
              <a:schemeClr val="dk2"/>
            </a:solidFill>
            <a:prstDash val="solid"/>
            <a:round/>
            <a:headEnd type="none" w="med" len="med"/>
            <a:tailEnd type="none" w="med" len="med"/>
          </a:ln>
        </p:spPr>
      </p:cxnSp>
      <p:sp>
        <p:nvSpPr>
          <p:cNvPr id="335" name="Google Shape;335;p47"/>
          <p:cNvSpPr/>
          <p:nvPr/>
        </p:nvSpPr>
        <p:spPr>
          <a:xfrm>
            <a:off x="5954675" y="1783650"/>
            <a:ext cx="930900" cy="492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47"/>
          <p:cNvCxnSpPr>
            <a:stCxn id="335" idx="2"/>
            <a:endCxn id="337" idx="3"/>
          </p:cNvCxnSpPr>
          <p:nvPr/>
        </p:nvCxnSpPr>
        <p:spPr>
          <a:xfrm flipH="1">
            <a:off x="2405675" y="2029950"/>
            <a:ext cx="3549000" cy="61500"/>
          </a:xfrm>
          <a:prstGeom prst="straightConnector1">
            <a:avLst/>
          </a:prstGeom>
          <a:noFill/>
          <a:ln w="9525" cap="flat" cmpd="sng">
            <a:solidFill>
              <a:schemeClr val="dk2"/>
            </a:solidFill>
            <a:prstDash val="solid"/>
            <a:round/>
            <a:headEnd type="none" w="med" len="med"/>
            <a:tailEnd type="none" w="med" len="med"/>
          </a:ln>
        </p:spPr>
      </p:cxnSp>
      <p:sp>
        <p:nvSpPr>
          <p:cNvPr id="337" name="Google Shape;337;p47"/>
          <p:cNvSpPr txBox="1"/>
          <p:nvPr/>
        </p:nvSpPr>
        <p:spPr>
          <a:xfrm>
            <a:off x="467375" y="1783638"/>
            <a:ext cx="193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Hydrogen and RNG production</a:t>
            </a:r>
            <a:endParaRPr>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341"/>
        <p:cNvGrpSpPr/>
        <p:nvPr/>
      </p:nvGrpSpPr>
      <p:grpSpPr>
        <a:xfrm>
          <a:off x="0" y="0"/>
          <a:ext cx="0" cy="0"/>
          <a:chOff x="0" y="0"/>
          <a:chExt cx="0" cy="0"/>
        </a:xfrm>
      </p:grpSpPr>
      <p:sp>
        <p:nvSpPr>
          <p:cNvPr id="342" name="Google Shape;342;p48"/>
          <p:cNvSpPr txBox="1"/>
          <p:nvPr/>
        </p:nvSpPr>
        <p:spPr>
          <a:xfrm>
            <a:off x="567650" y="2879075"/>
            <a:ext cx="7549500" cy="67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3200">
                <a:solidFill>
                  <a:schemeClr val="lt1"/>
                </a:solidFill>
                <a:latin typeface="Open Sans Light"/>
                <a:ea typeface="Open Sans Light"/>
                <a:cs typeface="Open Sans Light"/>
                <a:sym typeface="Open Sans Light"/>
              </a:rPr>
              <a:t>Decarbonization Scenario Q&amp;A</a:t>
            </a:r>
            <a:endParaRPr sz="3200">
              <a:solidFill>
                <a:schemeClr val="lt1"/>
              </a:solidFill>
              <a:latin typeface="Open Sans Light"/>
              <a:ea typeface="Open Sans Light"/>
              <a:cs typeface="Open Sans Light"/>
              <a:sym typeface="Open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03564"/>
        </a:solidFill>
        <a:effectLst/>
      </p:bgPr>
    </p:bg>
    <p:spTree>
      <p:nvGrpSpPr>
        <p:cNvPr id="1" name="Shape 346"/>
        <p:cNvGrpSpPr/>
        <p:nvPr/>
      </p:nvGrpSpPr>
      <p:grpSpPr>
        <a:xfrm>
          <a:off x="0" y="0"/>
          <a:ext cx="0" cy="0"/>
          <a:chOff x="0" y="0"/>
          <a:chExt cx="0" cy="0"/>
        </a:xfrm>
      </p:grpSpPr>
      <p:sp>
        <p:nvSpPr>
          <p:cNvPr id="347" name="Google Shape;347;p49"/>
          <p:cNvSpPr txBox="1"/>
          <p:nvPr/>
        </p:nvSpPr>
        <p:spPr>
          <a:xfrm>
            <a:off x="567650" y="2879075"/>
            <a:ext cx="7549500" cy="7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Supply &amp; Demand</a:t>
            </a:r>
            <a:endParaRPr sz="3800">
              <a:solidFill>
                <a:schemeClr val="lt1"/>
              </a:solidFill>
              <a:latin typeface="Open Sans Light"/>
              <a:ea typeface="Open Sans Light"/>
              <a:cs typeface="Open Sans Light"/>
              <a:sym typeface="Open Sans Light"/>
            </a:endParaRPr>
          </a:p>
        </p:txBody>
      </p:sp>
      <p:sp>
        <p:nvSpPr>
          <p:cNvPr id="348" name="Google Shape;34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349" name="Google Shape;349;p49"/>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0"/>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Hourly Demand Calibration</a:t>
            </a:r>
            <a:endParaRPr>
              <a:solidFill>
                <a:srgbClr val="1B65AC"/>
              </a:solidFill>
              <a:latin typeface="Montserrat"/>
              <a:ea typeface="Montserrat"/>
              <a:cs typeface="Montserrat"/>
              <a:sym typeface="Montserrat"/>
            </a:endParaRPr>
          </a:p>
        </p:txBody>
      </p:sp>
      <p:pic>
        <p:nvPicPr>
          <p:cNvPr id="355" name="Google Shape;355;p50"/>
          <p:cNvPicPr preferRelativeResize="0"/>
          <p:nvPr/>
        </p:nvPicPr>
        <p:blipFill>
          <a:blip r:embed="rId3">
            <a:alphaModFix/>
          </a:blip>
          <a:stretch>
            <a:fillRect/>
          </a:stretch>
        </p:blipFill>
        <p:spPr>
          <a:xfrm>
            <a:off x="-48375" y="631263"/>
            <a:ext cx="9144002" cy="43694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51"/>
          <p:cNvPicPr preferRelativeResize="0"/>
          <p:nvPr/>
        </p:nvPicPr>
        <p:blipFill>
          <a:blip r:embed="rId3">
            <a:alphaModFix/>
          </a:blip>
          <a:stretch>
            <a:fillRect/>
          </a:stretch>
        </p:blipFill>
        <p:spPr>
          <a:xfrm>
            <a:off x="96050" y="785350"/>
            <a:ext cx="8041802" cy="4211600"/>
          </a:xfrm>
          <a:prstGeom prst="rect">
            <a:avLst/>
          </a:prstGeom>
          <a:noFill/>
          <a:ln>
            <a:noFill/>
          </a:ln>
        </p:spPr>
      </p:pic>
      <p:sp>
        <p:nvSpPr>
          <p:cNvPr id="361" name="Google Shape;361;p51"/>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Hourly Demand Calibration</a:t>
            </a:r>
            <a:endParaRPr>
              <a:solidFill>
                <a:srgbClr val="1B65AC"/>
              </a:solidFill>
              <a:latin typeface="Montserrat"/>
              <a:ea typeface="Montserrat"/>
              <a:cs typeface="Montserrat"/>
              <a:sym typeface="Montserrat"/>
            </a:endParaRPr>
          </a:p>
        </p:txBody>
      </p:sp>
      <p:sp>
        <p:nvSpPr>
          <p:cNvPr id="362" name="Google Shape;362;p51"/>
          <p:cNvSpPr txBox="1"/>
          <p:nvPr/>
        </p:nvSpPr>
        <p:spPr>
          <a:xfrm>
            <a:off x="7321450" y="2040913"/>
            <a:ext cx="10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weekday</a:t>
            </a:r>
            <a:endParaRPr>
              <a:latin typeface="Open Sans"/>
              <a:ea typeface="Open Sans"/>
              <a:cs typeface="Open Sans"/>
              <a:sym typeface="Open Sans"/>
            </a:endParaRPr>
          </a:p>
        </p:txBody>
      </p:sp>
      <p:sp>
        <p:nvSpPr>
          <p:cNvPr id="363" name="Google Shape;363;p51"/>
          <p:cNvSpPr txBox="1"/>
          <p:nvPr/>
        </p:nvSpPr>
        <p:spPr>
          <a:xfrm>
            <a:off x="7321450" y="3453838"/>
            <a:ext cx="10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weekend</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259975" y="250600"/>
            <a:ext cx="82143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500">
                <a:solidFill>
                  <a:srgbClr val="1963AD"/>
                </a:solidFill>
                <a:latin typeface="Open Sans"/>
                <a:ea typeface="Open Sans"/>
                <a:cs typeface="Open Sans"/>
                <a:sym typeface="Open Sans"/>
              </a:rPr>
              <a:t>Zoom Etiquette</a:t>
            </a:r>
            <a:endParaRPr sz="2500">
              <a:solidFill>
                <a:srgbClr val="1963AD"/>
              </a:solidFill>
              <a:latin typeface="Open Sans"/>
              <a:ea typeface="Open Sans"/>
              <a:cs typeface="Open Sans"/>
              <a:sym typeface="Open Sans"/>
            </a:endParaRPr>
          </a:p>
        </p:txBody>
      </p:sp>
      <p:sp>
        <p:nvSpPr>
          <p:cNvPr id="75" name="Google Shape;75;p16"/>
          <p:cNvSpPr txBox="1"/>
          <p:nvPr/>
        </p:nvSpPr>
        <p:spPr>
          <a:xfrm>
            <a:off x="387625" y="922925"/>
            <a:ext cx="8214300" cy="23667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Please stay on mute when not speaking, and use the chat to ask questions, while presentations are in-progress. </a:t>
            </a:r>
            <a:endParaRPr sz="2100">
              <a:solidFill>
                <a:schemeClr val="dk2"/>
              </a:solidFill>
              <a:latin typeface="Open Sans"/>
              <a:ea typeface="Open Sans"/>
              <a:cs typeface="Open Sans"/>
              <a:sym typeface="Open Sans"/>
            </a:endParaRPr>
          </a:p>
          <a:p>
            <a:pPr marL="457200" lvl="0" indent="-361950" algn="l" rtl="0">
              <a:lnSpc>
                <a:spcPct val="115000"/>
              </a:lnSpc>
              <a:spcBef>
                <a:spcPts val="0"/>
              </a:spcBef>
              <a:spcAft>
                <a:spcPts val="0"/>
              </a:spcAft>
              <a:buClr>
                <a:schemeClr val="dk2"/>
              </a:buClr>
              <a:buSzPts val="2100"/>
              <a:buFont typeface="Open Sans"/>
              <a:buAutoNum type="arabicPeriod"/>
            </a:pPr>
            <a:r>
              <a:rPr lang="en" sz="2100">
                <a:solidFill>
                  <a:schemeClr val="dk2"/>
                </a:solidFill>
                <a:latin typeface="Open Sans"/>
                <a:ea typeface="Open Sans"/>
                <a:cs typeface="Open Sans"/>
                <a:sym typeface="Open Sans"/>
              </a:rPr>
              <a:t>Please use the “raise hand” function to ask a question during Q+A periods, and let us know your name and affiliation (if you have one).</a:t>
            </a:r>
            <a:endParaRPr sz="2100">
              <a:solidFill>
                <a:schemeClr val="dk2"/>
              </a:solidFill>
              <a:latin typeface="Open Sans"/>
              <a:ea typeface="Open Sans"/>
              <a:cs typeface="Open Sans"/>
              <a:sym typeface="Open Sans"/>
            </a:endParaRPr>
          </a:p>
          <a:p>
            <a:pPr marL="457200" lvl="0" indent="-361950" algn="l" rtl="0">
              <a:lnSpc>
                <a:spcPct val="115000"/>
              </a:lnSpc>
              <a:spcBef>
                <a:spcPts val="0"/>
              </a:spcBef>
              <a:spcAft>
                <a:spcPts val="0"/>
              </a:spcAft>
              <a:buClr>
                <a:srgbClr val="1963AD"/>
              </a:buClr>
              <a:buSzPts val="2100"/>
              <a:buFont typeface="Open Sans"/>
              <a:buAutoNum type="arabicPeriod"/>
            </a:pPr>
            <a:r>
              <a:rPr lang="en" sz="2100">
                <a:solidFill>
                  <a:schemeClr val="dk2"/>
                </a:solidFill>
                <a:latin typeface="Open Sans"/>
                <a:ea typeface="Open Sans"/>
                <a:cs typeface="Open Sans"/>
                <a:sym typeface="Open Sans"/>
              </a:rPr>
              <a:t>Please note that we are recording this session.</a:t>
            </a:r>
            <a:r>
              <a:rPr lang="en" sz="2100">
                <a:solidFill>
                  <a:srgbClr val="1963AD"/>
                </a:solidFill>
                <a:latin typeface="Open Sans"/>
                <a:ea typeface="Open Sans"/>
                <a:cs typeface="Open Sans"/>
                <a:sym typeface="Open Sans"/>
              </a:rPr>
              <a:t>  </a:t>
            </a:r>
            <a:endParaRPr sz="2100">
              <a:solidFill>
                <a:srgbClr val="1963AD"/>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52"/>
          <p:cNvPicPr preferRelativeResize="0"/>
          <p:nvPr/>
        </p:nvPicPr>
        <p:blipFill rotWithShape="1">
          <a:blip r:embed="rId3">
            <a:alphaModFix/>
          </a:blip>
          <a:srcRect t="1652"/>
          <a:stretch/>
        </p:blipFill>
        <p:spPr>
          <a:xfrm>
            <a:off x="152400" y="689300"/>
            <a:ext cx="8089333" cy="4264751"/>
          </a:xfrm>
          <a:prstGeom prst="rect">
            <a:avLst/>
          </a:prstGeom>
          <a:noFill/>
          <a:ln>
            <a:noFill/>
          </a:ln>
        </p:spPr>
      </p:pic>
      <p:sp>
        <p:nvSpPr>
          <p:cNvPr id="369" name="Google Shape;369;p52"/>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Hourly Demand Calibration</a:t>
            </a:r>
            <a:endParaRPr>
              <a:solidFill>
                <a:srgbClr val="1B65AC"/>
              </a:solidFill>
              <a:latin typeface="Montserrat"/>
              <a:ea typeface="Montserrat"/>
              <a:cs typeface="Montserrat"/>
              <a:sym typeface="Montserrat"/>
            </a:endParaRPr>
          </a:p>
        </p:txBody>
      </p:sp>
      <p:sp>
        <p:nvSpPr>
          <p:cNvPr id="370" name="Google Shape;370;p52"/>
          <p:cNvSpPr txBox="1"/>
          <p:nvPr/>
        </p:nvSpPr>
        <p:spPr>
          <a:xfrm>
            <a:off x="8090400" y="1893925"/>
            <a:ext cx="10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weekday</a:t>
            </a:r>
            <a:endParaRPr>
              <a:latin typeface="Open Sans"/>
              <a:ea typeface="Open Sans"/>
              <a:cs typeface="Open Sans"/>
              <a:sym typeface="Open Sans"/>
            </a:endParaRPr>
          </a:p>
        </p:txBody>
      </p:sp>
      <p:sp>
        <p:nvSpPr>
          <p:cNvPr id="371" name="Google Shape;371;p52"/>
          <p:cNvSpPr txBox="1"/>
          <p:nvPr/>
        </p:nvSpPr>
        <p:spPr>
          <a:xfrm>
            <a:off x="8090400" y="3701150"/>
            <a:ext cx="10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weekend</a:t>
            </a:r>
            <a:endParaRPr>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Supply</a:t>
            </a:r>
            <a:endParaRPr>
              <a:solidFill>
                <a:srgbClr val="1B65AC"/>
              </a:solidFill>
              <a:latin typeface="Montserrat"/>
              <a:ea typeface="Montserrat"/>
              <a:cs typeface="Montserrat"/>
              <a:sym typeface="Montserrat"/>
            </a:endParaRPr>
          </a:p>
        </p:txBody>
      </p:sp>
      <p:pic>
        <p:nvPicPr>
          <p:cNvPr id="377" name="Google Shape;377;p53"/>
          <p:cNvPicPr preferRelativeResize="0"/>
          <p:nvPr/>
        </p:nvPicPr>
        <p:blipFill>
          <a:blip r:embed="rId3">
            <a:alphaModFix/>
          </a:blip>
          <a:stretch>
            <a:fillRect/>
          </a:stretch>
        </p:blipFill>
        <p:spPr>
          <a:xfrm>
            <a:off x="152400" y="841700"/>
            <a:ext cx="8596604" cy="4149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4"/>
          <p:cNvSpPr txBox="1">
            <a:spLocks noGrp="1"/>
          </p:cNvSpPr>
          <p:nvPr>
            <p:ph type="title"/>
          </p:nvPr>
        </p:nvSpPr>
        <p:spPr>
          <a:xfrm>
            <a:off x="295150" y="11660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Supply</a:t>
            </a:r>
            <a:endParaRPr>
              <a:solidFill>
                <a:srgbClr val="1B65AC"/>
              </a:solidFill>
              <a:latin typeface="Montserrat"/>
              <a:ea typeface="Montserrat"/>
              <a:cs typeface="Montserrat"/>
              <a:sym typeface="Montserrat"/>
            </a:endParaRPr>
          </a:p>
        </p:txBody>
      </p:sp>
      <p:pic>
        <p:nvPicPr>
          <p:cNvPr id="383" name="Google Shape;383;p54"/>
          <p:cNvPicPr preferRelativeResize="0"/>
          <p:nvPr/>
        </p:nvPicPr>
        <p:blipFill>
          <a:blip r:embed="rId3">
            <a:alphaModFix/>
          </a:blip>
          <a:stretch>
            <a:fillRect/>
          </a:stretch>
        </p:blipFill>
        <p:spPr>
          <a:xfrm>
            <a:off x="152400" y="841700"/>
            <a:ext cx="8526573" cy="41494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5"/>
          <p:cNvPicPr preferRelativeResize="0"/>
          <p:nvPr/>
        </p:nvPicPr>
        <p:blipFill>
          <a:blip r:embed="rId3">
            <a:alphaModFix/>
          </a:blip>
          <a:stretch>
            <a:fillRect/>
          </a:stretch>
        </p:blipFill>
        <p:spPr>
          <a:xfrm>
            <a:off x="152400" y="821100"/>
            <a:ext cx="8636402" cy="4170001"/>
          </a:xfrm>
          <a:prstGeom prst="rect">
            <a:avLst/>
          </a:prstGeom>
          <a:noFill/>
          <a:ln>
            <a:noFill/>
          </a:ln>
        </p:spPr>
      </p:pic>
      <p:sp>
        <p:nvSpPr>
          <p:cNvPr id="389" name="Google Shape;389;p55"/>
          <p:cNvSpPr txBox="1">
            <a:spLocks noGrp="1"/>
          </p:cNvSpPr>
          <p:nvPr>
            <p:ph type="title"/>
          </p:nvPr>
        </p:nvSpPr>
        <p:spPr>
          <a:xfrm>
            <a:off x="275850" y="16485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Demand Projections</a:t>
            </a:r>
            <a:endParaRPr>
              <a:solidFill>
                <a:srgbClr val="1B65AC"/>
              </a:solidFill>
              <a:latin typeface="Montserrat"/>
              <a:ea typeface="Montserrat"/>
              <a:cs typeface="Montserrat"/>
              <a:sym typeface="Montserrat"/>
            </a:endParaRPr>
          </a:p>
        </p:txBody>
      </p:sp>
      <p:sp>
        <p:nvSpPr>
          <p:cNvPr id="390" name="Google Shape;390;p55"/>
          <p:cNvSpPr txBox="1"/>
          <p:nvPr/>
        </p:nvSpPr>
        <p:spPr>
          <a:xfrm>
            <a:off x="7735200" y="2298025"/>
            <a:ext cx="10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weekday</a:t>
            </a:r>
            <a:endParaRPr>
              <a:latin typeface="Open Sans"/>
              <a:ea typeface="Open Sans"/>
              <a:cs typeface="Open Sans"/>
              <a:sym typeface="Open Sans"/>
            </a:endParaRPr>
          </a:p>
        </p:txBody>
      </p:sp>
      <p:sp>
        <p:nvSpPr>
          <p:cNvPr id="391" name="Google Shape;391;p55"/>
          <p:cNvSpPr txBox="1"/>
          <p:nvPr/>
        </p:nvSpPr>
        <p:spPr>
          <a:xfrm>
            <a:off x="7735200" y="4030375"/>
            <a:ext cx="10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weekend</a:t>
            </a:r>
            <a:endParaRPr>
              <a:latin typeface="Open Sans"/>
              <a:ea typeface="Open Sans"/>
              <a:cs typeface="Open Sans"/>
              <a:sym typeface="Open Sans"/>
            </a:endParaRPr>
          </a:p>
        </p:txBody>
      </p:sp>
      <p:cxnSp>
        <p:nvCxnSpPr>
          <p:cNvPr id="392" name="Google Shape;392;p55"/>
          <p:cNvCxnSpPr/>
          <p:nvPr/>
        </p:nvCxnSpPr>
        <p:spPr>
          <a:xfrm>
            <a:off x="6697750" y="1524025"/>
            <a:ext cx="7500" cy="209700"/>
          </a:xfrm>
          <a:prstGeom prst="straightConnector1">
            <a:avLst/>
          </a:prstGeom>
          <a:noFill/>
          <a:ln w="9525" cap="flat" cmpd="sng">
            <a:solidFill>
              <a:schemeClr val="dk2"/>
            </a:solidFill>
            <a:prstDash val="solid"/>
            <a:round/>
            <a:headEnd type="none" w="med" len="med"/>
            <a:tailEnd type="none" w="med" len="med"/>
          </a:ln>
        </p:spPr>
      </p:cxnSp>
      <p:sp>
        <p:nvSpPr>
          <p:cNvPr id="393" name="Google Shape;393;p55"/>
          <p:cNvSpPr txBox="1"/>
          <p:nvPr/>
        </p:nvSpPr>
        <p:spPr>
          <a:xfrm>
            <a:off x="6848800" y="1115725"/>
            <a:ext cx="524100" cy="323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en" sz="900"/>
              <a:t>Gap</a:t>
            </a:r>
            <a:endParaRPr sz="900"/>
          </a:p>
        </p:txBody>
      </p:sp>
      <p:cxnSp>
        <p:nvCxnSpPr>
          <p:cNvPr id="394" name="Google Shape;394;p55"/>
          <p:cNvCxnSpPr/>
          <p:nvPr/>
        </p:nvCxnSpPr>
        <p:spPr>
          <a:xfrm flipH="1">
            <a:off x="6723875" y="1386575"/>
            <a:ext cx="240000" cy="255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398"/>
        <p:cNvGrpSpPr/>
        <p:nvPr/>
      </p:nvGrpSpPr>
      <p:grpSpPr>
        <a:xfrm>
          <a:off x="0" y="0"/>
          <a:ext cx="0" cy="0"/>
          <a:chOff x="0" y="0"/>
          <a:chExt cx="0" cy="0"/>
        </a:xfrm>
      </p:grpSpPr>
      <p:sp>
        <p:nvSpPr>
          <p:cNvPr id="399" name="Google Shape;399;p56"/>
          <p:cNvSpPr txBox="1"/>
          <p:nvPr/>
        </p:nvSpPr>
        <p:spPr>
          <a:xfrm>
            <a:off x="567650" y="2879075"/>
            <a:ext cx="7549500" cy="7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3800">
                <a:solidFill>
                  <a:schemeClr val="lt1"/>
                </a:solidFill>
                <a:latin typeface="Open Sans Light"/>
                <a:ea typeface="Open Sans Light"/>
                <a:cs typeface="Open Sans Light"/>
                <a:sym typeface="Open Sans Light"/>
              </a:rPr>
              <a:t>Supply &amp; Demand</a:t>
            </a:r>
            <a:r>
              <a:rPr lang="en" sz="3200">
                <a:solidFill>
                  <a:schemeClr val="lt1"/>
                </a:solidFill>
                <a:latin typeface="Open Sans Light"/>
                <a:ea typeface="Open Sans Light"/>
                <a:cs typeface="Open Sans Light"/>
                <a:sym typeface="Open Sans Light"/>
              </a:rPr>
              <a:t> Q&amp;A</a:t>
            </a:r>
            <a:endParaRPr sz="3200">
              <a:solidFill>
                <a:schemeClr val="lt1"/>
              </a:solidFill>
              <a:latin typeface="Open Sans Light"/>
              <a:ea typeface="Open Sans Light"/>
              <a:cs typeface="Open Sans Light"/>
              <a:sym typeface="Open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404" name="Google Shape;404;p57"/>
          <p:cNvGraphicFramePr/>
          <p:nvPr/>
        </p:nvGraphicFramePr>
        <p:xfrm>
          <a:off x="1251825" y="1205338"/>
          <a:ext cx="6640350" cy="1455584"/>
        </p:xfrm>
        <a:graphic>
          <a:graphicData uri="http://schemas.openxmlformats.org/drawingml/2006/table">
            <a:tbl>
              <a:tblPr>
                <a:noFill/>
                <a:tableStyleId>{D5C6A80D-5FB6-4CC2-AD4F-6228A133F98A}</a:tableStyleId>
              </a:tblPr>
              <a:tblGrid>
                <a:gridCol w="3320175">
                  <a:extLst>
                    <a:ext uri="{9D8B030D-6E8A-4147-A177-3AD203B41FA5}">
                      <a16:colId xmlns:a16="http://schemas.microsoft.com/office/drawing/2014/main" val="20000"/>
                    </a:ext>
                  </a:extLst>
                </a:gridCol>
                <a:gridCol w="3320175">
                  <a:extLst>
                    <a:ext uri="{9D8B030D-6E8A-4147-A177-3AD203B41FA5}">
                      <a16:colId xmlns:a16="http://schemas.microsoft.com/office/drawing/2014/main" val="20001"/>
                    </a:ext>
                  </a:extLst>
                </a:gridCol>
              </a:tblGrid>
              <a:tr h="531950">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Scenario 1 </a:t>
                      </a:r>
                      <a:br>
                        <a:rPr lang="en" sz="1600" b="1">
                          <a:solidFill>
                            <a:srgbClr val="FFFFFF"/>
                          </a:solidFill>
                          <a:latin typeface="Open Sans"/>
                          <a:ea typeface="Open Sans"/>
                          <a:cs typeface="Open Sans"/>
                          <a:sym typeface="Open Sans"/>
                        </a:rPr>
                      </a:br>
                      <a:r>
                        <a:rPr lang="en" sz="1600" b="1">
                          <a:solidFill>
                            <a:srgbClr val="FFFFFF"/>
                          </a:solidFill>
                          <a:latin typeface="Open Sans"/>
                          <a:ea typeface="Open Sans"/>
                          <a:cs typeface="Open Sans"/>
                          <a:sym typeface="Open Sans"/>
                        </a:rPr>
                        <a:t>In State Constrained</a:t>
                      </a:r>
                      <a:endParaRPr sz="1600" b="1">
                        <a:solidFill>
                          <a:srgbClr val="FFFFFF"/>
                        </a:solidFill>
                        <a:latin typeface="Open Sans"/>
                        <a:ea typeface="Open Sans"/>
                        <a:cs typeface="Open Sans"/>
                        <a:sym typeface="Open Sans"/>
                      </a:endParaRPr>
                    </a:p>
                  </a:txBody>
                  <a:tcPr marL="28575" marR="28575" marT="19050" marB="19050" anchor="ctr">
                    <a:solidFill>
                      <a:srgbClr val="17B1DC"/>
                    </a:solidFill>
                  </a:tcPr>
                </a:tc>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Scenario 2</a:t>
                      </a:r>
                      <a:br>
                        <a:rPr lang="en" sz="1600" b="1">
                          <a:solidFill>
                            <a:srgbClr val="FFFFFF"/>
                          </a:solidFill>
                          <a:latin typeface="Open Sans"/>
                          <a:ea typeface="Open Sans"/>
                          <a:cs typeface="Open Sans"/>
                          <a:sym typeface="Open Sans"/>
                        </a:rPr>
                      </a:br>
                      <a:r>
                        <a:rPr lang="en" sz="1600" b="1">
                          <a:solidFill>
                            <a:srgbClr val="FFFFFF"/>
                          </a:solidFill>
                          <a:latin typeface="Open Sans"/>
                          <a:ea typeface="Open Sans"/>
                          <a:cs typeface="Open Sans"/>
                          <a:sym typeface="Open Sans"/>
                        </a:rPr>
                        <a:t>Imports Constrained</a:t>
                      </a:r>
                      <a:endParaRPr sz="1600" b="1">
                        <a:solidFill>
                          <a:srgbClr val="FFFFFF"/>
                        </a:solidFill>
                        <a:latin typeface="Open Sans"/>
                        <a:ea typeface="Open Sans"/>
                        <a:cs typeface="Open Sans"/>
                        <a:sym typeface="Open Sans"/>
                      </a:endParaRPr>
                    </a:p>
                  </a:txBody>
                  <a:tcPr marL="28575" marR="28575" marT="19050" marB="19050" anchor="ctr">
                    <a:solidFill>
                      <a:srgbClr val="17B1DC"/>
                    </a:solidFill>
                  </a:tcPr>
                </a:tc>
                <a:extLst>
                  <a:ext uri="{0D108BD9-81ED-4DB2-BD59-A6C34878D82A}">
                    <a16:rowId xmlns:a16="http://schemas.microsoft.com/office/drawing/2014/main" val="10000"/>
                  </a:ext>
                </a:extLst>
              </a:tr>
              <a:tr h="428725">
                <a:tc>
                  <a:txBody>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Defined in state capacity</a:t>
                      </a:r>
                      <a:endParaRPr sz="1200">
                        <a:latin typeface="Open Sans"/>
                        <a:ea typeface="Open Sans"/>
                        <a:cs typeface="Open Sans"/>
                        <a:sym typeface="Open Sans"/>
                      </a:endParaRPr>
                    </a:p>
                  </a:txBody>
                  <a:tcPr marL="28575" marR="28575" marT="19050" marB="19050" anchor="ct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Defined imports</a:t>
                      </a:r>
                      <a:endParaRPr sz="1200">
                        <a:latin typeface="Open Sans"/>
                        <a:ea typeface="Open Sans"/>
                        <a:cs typeface="Open Sans"/>
                        <a:sym typeface="Open Sans"/>
                      </a:endParaRPr>
                    </a:p>
                  </a:txBody>
                  <a:tcPr marL="28575" marR="28575" marT="19050" marB="19050" anchor="ctr">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5425">
                <a:tc>
                  <a:txBody>
                    <a:bodyPr/>
                    <a:lstStyle/>
                    <a:p>
                      <a:pPr marL="0" lvl="0" indent="0" algn="ctr" rtl="0">
                        <a:lnSpc>
                          <a:spcPct val="115000"/>
                        </a:lnSpc>
                        <a:spcBef>
                          <a:spcPts val="0"/>
                        </a:spcBef>
                        <a:spcAft>
                          <a:spcPts val="0"/>
                        </a:spcAft>
                        <a:buNone/>
                      </a:pPr>
                      <a:r>
                        <a:rPr lang="en" sz="1200">
                          <a:latin typeface="Open Sans"/>
                          <a:ea typeface="Open Sans"/>
                          <a:cs typeface="Open Sans"/>
                          <a:sym typeface="Open Sans"/>
                        </a:rPr>
                        <a:t>Residual demand is met by imports</a:t>
                      </a:r>
                      <a:endParaRPr sz="1200">
                        <a:solidFill>
                          <a:schemeClr val="dk1"/>
                        </a:solidFill>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chemeClr val="dk1"/>
                          </a:solidFill>
                          <a:latin typeface="Open Sans"/>
                          <a:ea typeface="Open Sans"/>
                          <a:cs typeface="Open Sans"/>
                          <a:sym typeface="Open Sans"/>
                        </a:rPr>
                        <a:t>Residual demand is met by in state generation</a:t>
                      </a:r>
                      <a:endParaRPr sz="1200">
                        <a:latin typeface="Open Sans"/>
                        <a:ea typeface="Open Sans"/>
                        <a:cs typeface="Open Sans"/>
                        <a:sym typeface="Open Sans"/>
                      </a:endParaRPr>
                    </a:p>
                  </a:txBody>
                  <a:tcPr marL="28575" marR="28575" marT="19050" marB="19050" anchor="ct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05" name="Google Shape;405;p57"/>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Feedback Lab </a:t>
            </a:r>
            <a:endParaRPr>
              <a:solidFill>
                <a:srgbClr val="1B65AC"/>
              </a:solidFill>
              <a:latin typeface="Montserrat"/>
              <a:ea typeface="Montserrat"/>
              <a:cs typeface="Montserrat"/>
              <a:sym typeface="Montserrat"/>
            </a:endParaRPr>
          </a:p>
        </p:txBody>
      </p:sp>
      <p:sp>
        <p:nvSpPr>
          <p:cNvPr id="406" name="Google Shape;406;p57"/>
          <p:cNvSpPr txBox="1">
            <a:spLocks noGrp="1"/>
          </p:cNvSpPr>
          <p:nvPr>
            <p:ph type="body" idx="1"/>
          </p:nvPr>
        </p:nvSpPr>
        <p:spPr>
          <a:xfrm>
            <a:off x="356650" y="763150"/>
            <a:ext cx="7748100" cy="442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Two scenarios proposed</a:t>
            </a:r>
            <a:endParaRPr sz="1600">
              <a:solidFill>
                <a:srgbClr val="203564"/>
              </a:solidFill>
              <a:latin typeface="Open Sans"/>
              <a:ea typeface="Open Sans"/>
              <a:cs typeface="Open Sans"/>
              <a:sym typeface="Open Sans"/>
            </a:endParaRPr>
          </a:p>
        </p:txBody>
      </p:sp>
      <p:sp>
        <p:nvSpPr>
          <p:cNvPr id="407" name="Google Shape;407;p57"/>
          <p:cNvSpPr txBox="1">
            <a:spLocks noGrp="1"/>
          </p:cNvSpPr>
          <p:nvPr>
            <p:ph type="body" idx="1"/>
          </p:nvPr>
        </p:nvSpPr>
        <p:spPr>
          <a:xfrm>
            <a:off x="504250" y="2849875"/>
            <a:ext cx="8266800" cy="20715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Are we exploring the correct boundaries?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Is there anything missing?</a:t>
            </a:r>
            <a:endParaRPr sz="1600">
              <a:solidFill>
                <a:srgbClr val="203564"/>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8"/>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Feedback Lab </a:t>
            </a:r>
            <a:endParaRPr>
              <a:solidFill>
                <a:srgbClr val="1B65AC"/>
              </a:solidFill>
              <a:latin typeface="Montserrat"/>
              <a:ea typeface="Montserrat"/>
              <a:cs typeface="Montserrat"/>
              <a:sym typeface="Montserrat"/>
            </a:endParaRPr>
          </a:p>
        </p:txBody>
      </p:sp>
      <p:sp>
        <p:nvSpPr>
          <p:cNvPr id="413" name="Google Shape;413;p58"/>
          <p:cNvSpPr txBox="1">
            <a:spLocks noGrp="1"/>
          </p:cNvSpPr>
          <p:nvPr>
            <p:ph type="body" idx="1"/>
          </p:nvPr>
        </p:nvSpPr>
        <p:spPr>
          <a:xfrm>
            <a:off x="438600" y="916575"/>
            <a:ext cx="8458800" cy="33438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600">
                <a:solidFill>
                  <a:srgbClr val="203564"/>
                </a:solidFill>
                <a:latin typeface="Open Sans"/>
                <a:ea typeface="Open Sans"/>
                <a:cs typeface="Open Sans"/>
                <a:sym typeface="Open Sans"/>
              </a:rPr>
              <a:t>Sources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Clean Energy Implementation and Action Plans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State Energy Strategy (Washington Department of Commerce)</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Northwest Power and Conservation Council (NWPCC)</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Resource Adequacy in the Pacific Northwest (E3 Study)</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National Renewable Energy Laboratory (NREL) Research Studies</a:t>
            </a:r>
            <a:endParaRPr sz="1600">
              <a:solidFill>
                <a:srgbClr val="203564"/>
              </a:solidFill>
              <a:latin typeface="Open Sans"/>
              <a:ea typeface="Open Sans"/>
              <a:cs typeface="Open Sans"/>
              <a:sym typeface="Open Sans"/>
            </a:endParaRPr>
          </a:p>
          <a:p>
            <a:pPr marL="0" lvl="0" indent="0" algn="l" rtl="0">
              <a:lnSpc>
                <a:spcPct val="100000"/>
              </a:lnSpc>
              <a:spcBef>
                <a:spcPts val="1600"/>
              </a:spcBef>
              <a:spcAft>
                <a:spcPts val="0"/>
              </a:spcAft>
              <a:buNone/>
            </a:pPr>
            <a:r>
              <a:rPr lang="en" sz="1600">
                <a:solidFill>
                  <a:srgbClr val="203564"/>
                </a:solidFill>
                <a:latin typeface="Open Sans"/>
                <a:ea typeface="Open Sans"/>
                <a:cs typeface="Open Sans"/>
                <a:sym typeface="Open Sans"/>
              </a:rPr>
              <a:t>Givens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Peak temperature (short and long term) events will be evaluated for all scenarios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Resource adequacy implications will be evaluated for all scenarios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Financial considerations will be included for all scenarios</a:t>
            </a:r>
            <a:endParaRPr sz="1600">
              <a:solidFill>
                <a:srgbClr val="203564"/>
              </a:solidFill>
              <a:latin typeface="Open Sans"/>
              <a:ea typeface="Open Sans"/>
              <a:cs typeface="Open Sans"/>
              <a:sym typeface="Open Sans"/>
            </a:endParaRPr>
          </a:p>
          <a:p>
            <a:pPr marL="457200" lvl="0" indent="-330200" algn="l" rtl="0">
              <a:lnSpc>
                <a:spcPct val="100000"/>
              </a:lnSpc>
              <a:spcBef>
                <a:spcPts val="0"/>
              </a:spcBef>
              <a:spcAft>
                <a:spcPts val="0"/>
              </a:spcAft>
              <a:buClr>
                <a:srgbClr val="203564"/>
              </a:buClr>
              <a:buSzPts val="1600"/>
              <a:buFont typeface="Open Sans"/>
              <a:buChar char="●"/>
            </a:pPr>
            <a:r>
              <a:rPr lang="en" sz="1600">
                <a:solidFill>
                  <a:srgbClr val="203564"/>
                </a:solidFill>
                <a:latin typeface="Open Sans"/>
                <a:ea typeface="Open Sans"/>
                <a:cs typeface="Open Sans"/>
                <a:sym typeface="Open Sans"/>
              </a:rPr>
              <a:t>Equity considerations will be included for all scenarios</a:t>
            </a:r>
            <a:endParaRPr sz="1600">
              <a:solidFill>
                <a:srgbClr val="203564"/>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aphicFrame>
        <p:nvGraphicFramePr>
          <p:cNvPr id="418" name="Google Shape;418;p59"/>
          <p:cNvGraphicFramePr/>
          <p:nvPr/>
        </p:nvGraphicFramePr>
        <p:xfrm>
          <a:off x="632600" y="1097100"/>
          <a:ext cx="7878800" cy="3078360"/>
        </p:xfrm>
        <a:graphic>
          <a:graphicData uri="http://schemas.openxmlformats.org/drawingml/2006/table">
            <a:tbl>
              <a:tblPr>
                <a:noFill/>
                <a:tableStyleId>{DC114459-9E08-4309-95E6-7840B18BBA54}</a:tableStyleId>
              </a:tblPr>
              <a:tblGrid>
                <a:gridCol w="1727800">
                  <a:extLst>
                    <a:ext uri="{9D8B030D-6E8A-4147-A177-3AD203B41FA5}">
                      <a16:colId xmlns:a16="http://schemas.microsoft.com/office/drawing/2014/main" val="20000"/>
                    </a:ext>
                  </a:extLst>
                </a:gridCol>
                <a:gridCol w="2047900">
                  <a:extLst>
                    <a:ext uri="{9D8B030D-6E8A-4147-A177-3AD203B41FA5}">
                      <a16:colId xmlns:a16="http://schemas.microsoft.com/office/drawing/2014/main" val="20001"/>
                    </a:ext>
                  </a:extLst>
                </a:gridCol>
                <a:gridCol w="1917600">
                  <a:extLst>
                    <a:ext uri="{9D8B030D-6E8A-4147-A177-3AD203B41FA5}">
                      <a16:colId xmlns:a16="http://schemas.microsoft.com/office/drawing/2014/main" val="20002"/>
                    </a:ext>
                  </a:extLst>
                </a:gridCol>
                <a:gridCol w="2185500">
                  <a:extLst>
                    <a:ext uri="{9D8B030D-6E8A-4147-A177-3AD203B41FA5}">
                      <a16:colId xmlns:a16="http://schemas.microsoft.com/office/drawing/2014/main" val="20003"/>
                    </a:ext>
                  </a:extLst>
                </a:gridCol>
              </a:tblGrid>
              <a:tr h="690725">
                <a:tc>
                  <a:txBody>
                    <a:bodyPr/>
                    <a:lstStyle/>
                    <a:p>
                      <a:pPr marL="0" lvl="0" indent="0" algn="ctr" rtl="0">
                        <a:spcBef>
                          <a:spcPts val="0"/>
                        </a:spcBef>
                        <a:spcAft>
                          <a:spcPts val="0"/>
                        </a:spcAft>
                        <a:buNone/>
                      </a:pPr>
                      <a:r>
                        <a:rPr lang="en" b="1">
                          <a:solidFill>
                            <a:srgbClr val="FFFFFF"/>
                          </a:solidFill>
                          <a:latin typeface="Open Sans"/>
                          <a:ea typeface="Open Sans"/>
                          <a:cs typeface="Open Sans"/>
                          <a:sym typeface="Open Sans"/>
                        </a:rPr>
                        <a:t>Scenario 1</a:t>
                      </a:r>
                      <a:endParaRPr b="1">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b="1">
                          <a:solidFill>
                            <a:srgbClr val="FFFFFF"/>
                          </a:solidFill>
                          <a:latin typeface="Open Sans"/>
                          <a:ea typeface="Open Sans"/>
                          <a:cs typeface="Open Sans"/>
                          <a:sym typeface="Open Sans"/>
                        </a:rPr>
                        <a:t>Scenario 2</a:t>
                      </a:r>
                      <a:endParaRPr b="1">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Clr>
                          <a:schemeClr val="dk1"/>
                        </a:buClr>
                        <a:buSzPts val="1100"/>
                        <a:buFont typeface="Arial"/>
                        <a:buNone/>
                      </a:pPr>
                      <a:r>
                        <a:rPr lang="en" b="1">
                          <a:solidFill>
                            <a:srgbClr val="FFFFFF"/>
                          </a:solidFill>
                          <a:latin typeface="Open Sans"/>
                          <a:ea typeface="Open Sans"/>
                          <a:cs typeface="Open Sans"/>
                          <a:sym typeface="Open Sans"/>
                        </a:rPr>
                        <a:t> Siting and Distribution </a:t>
                      </a:r>
                      <a:endParaRPr b="1">
                        <a:solidFill>
                          <a:srgbClr val="FFFFFF"/>
                        </a:solidFill>
                        <a:latin typeface="Open Sans"/>
                        <a:ea typeface="Open Sans"/>
                        <a:cs typeface="Open Sans"/>
                        <a:sym typeface="Open Sans"/>
                      </a:endParaRPr>
                    </a:p>
                    <a:p>
                      <a:pPr marL="0" lvl="0" indent="0" algn="ctr" rtl="0">
                        <a:spcBef>
                          <a:spcPts val="0"/>
                        </a:spcBef>
                        <a:spcAft>
                          <a:spcPts val="0"/>
                        </a:spcAft>
                        <a:buNone/>
                      </a:pPr>
                      <a:endParaRPr b="1">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b="1">
                          <a:solidFill>
                            <a:srgbClr val="FFFFFF"/>
                          </a:solidFill>
                          <a:latin typeface="Open Sans"/>
                          <a:ea typeface="Open Sans"/>
                          <a:cs typeface="Open Sans"/>
                          <a:sym typeface="Open Sans"/>
                        </a:rPr>
                        <a:t>Equity, Co-benefits, and Co-harms</a:t>
                      </a:r>
                      <a:endParaRPr b="1">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In-state fuel production capacity</a:t>
                      </a:r>
                      <a:endParaRPr>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Out of state fuel production capacity</a:t>
                      </a:r>
                      <a:endParaRPr>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Implementation considerations</a:t>
                      </a:r>
                      <a:endParaRPr>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a:latin typeface="Open Sans"/>
                          <a:ea typeface="Open Sans"/>
                          <a:cs typeface="Open Sans"/>
                          <a:sym typeface="Open Sans"/>
                        </a:rPr>
                        <a:t>Considerations</a:t>
                      </a:r>
                      <a:endParaRPr>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Potential for exports</a:t>
                      </a:r>
                      <a:endParaRPr>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Potential for imports</a:t>
                      </a:r>
                      <a:endParaRPr>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How to address opportunities and constraints</a:t>
                      </a:r>
                      <a:endParaRPr>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a:latin typeface="Open Sans"/>
                          <a:ea typeface="Open Sans"/>
                          <a:cs typeface="Open Sans"/>
                          <a:sym typeface="Open Sans"/>
                        </a:rPr>
                        <a:t>Indicators</a:t>
                      </a:r>
                      <a:endParaRPr>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Opportunities and constraints</a:t>
                      </a:r>
                      <a:endParaRPr>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Opportunities and constraints</a:t>
                      </a:r>
                      <a:endParaRPr>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endParaRPr i="1">
                        <a:solidFill>
                          <a:schemeClr val="dk1"/>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endParaRPr i="1">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bl>
          </a:graphicData>
        </a:graphic>
      </p:graphicFrame>
      <p:sp>
        <p:nvSpPr>
          <p:cNvPr id="419" name="Google Shape;419;p59"/>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Feedback Lab </a:t>
            </a:r>
            <a:endParaRPr>
              <a:solidFill>
                <a:srgbClr val="1B65AC"/>
              </a:solidFill>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03564"/>
        </a:solidFill>
        <a:effectLst/>
      </p:bgPr>
    </p:bg>
    <p:spTree>
      <p:nvGrpSpPr>
        <p:cNvPr id="1" name="Shape 423"/>
        <p:cNvGrpSpPr/>
        <p:nvPr/>
      </p:nvGrpSpPr>
      <p:grpSpPr>
        <a:xfrm>
          <a:off x="0" y="0"/>
          <a:ext cx="0" cy="0"/>
          <a:chOff x="0" y="0"/>
          <a:chExt cx="0" cy="0"/>
        </a:xfrm>
      </p:grpSpPr>
      <p:sp>
        <p:nvSpPr>
          <p:cNvPr id="424" name="Google Shape;424;p60"/>
          <p:cNvSpPr txBox="1"/>
          <p:nvPr/>
        </p:nvSpPr>
        <p:spPr>
          <a:xfrm>
            <a:off x="567650" y="2879075"/>
            <a:ext cx="7549500" cy="7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Appendix</a:t>
            </a:r>
            <a:endParaRPr sz="3800">
              <a:solidFill>
                <a:schemeClr val="lt1"/>
              </a:solidFill>
              <a:latin typeface="Open Sans Light"/>
              <a:ea typeface="Open Sans Light"/>
              <a:cs typeface="Open Sans Light"/>
              <a:sym typeface="Open Sans Light"/>
            </a:endParaRPr>
          </a:p>
        </p:txBody>
      </p:sp>
      <p:sp>
        <p:nvSpPr>
          <p:cNvPr id="425" name="Google Shape;425;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pic>
        <p:nvPicPr>
          <p:cNvPr id="426" name="Google Shape;426;p60"/>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7B1DC"/>
        </a:solidFill>
        <a:effectLst/>
      </p:bgPr>
    </p:bg>
    <p:spTree>
      <p:nvGrpSpPr>
        <p:cNvPr id="1" name="Shape 430"/>
        <p:cNvGrpSpPr/>
        <p:nvPr/>
      </p:nvGrpSpPr>
      <p:grpSpPr>
        <a:xfrm>
          <a:off x="0" y="0"/>
          <a:ext cx="0" cy="0"/>
          <a:chOff x="0" y="0"/>
          <a:chExt cx="0" cy="0"/>
        </a:xfrm>
      </p:grpSpPr>
      <p:sp>
        <p:nvSpPr>
          <p:cNvPr id="431" name="Google Shape;431;p61"/>
          <p:cNvSpPr txBox="1"/>
          <p:nvPr/>
        </p:nvSpPr>
        <p:spPr>
          <a:xfrm>
            <a:off x="567650" y="2879075"/>
            <a:ext cx="7549500" cy="7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Miro Board</a:t>
            </a:r>
            <a:endParaRPr sz="3800">
              <a:solidFill>
                <a:schemeClr val="lt1"/>
              </a:solidFill>
              <a:latin typeface="Open Sans Light"/>
              <a:ea typeface="Open Sans Light"/>
              <a:cs typeface="Open Sans Light"/>
              <a:sym typeface="Open Sans Light"/>
            </a:endParaRPr>
          </a:p>
        </p:txBody>
      </p:sp>
      <p:sp>
        <p:nvSpPr>
          <p:cNvPr id="432" name="Google Shape;432;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pic>
        <p:nvPicPr>
          <p:cNvPr id="433" name="Google Shape;433;p61"/>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63AD"/>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1" name="Google Shape;81;p17"/>
          <p:cNvSpPr txBox="1">
            <a:spLocks noGrp="1"/>
          </p:cNvSpPr>
          <p:nvPr>
            <p:ph type="title"/>
          </p:nvPr>
        </p:nvSpPr>
        <p:spPr>
          <a:xfrm>
            <a:off x="395100" y="31655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Montserrat"/>
                <a:ea typeface="Montserrat"/>
                <a:cs typeface="Montserrat"/>
                <a:sym typeface="Montserrat"/>
              </a:rPr>
              <a:t>Agenda</a:t>
            </a:r>
            <a:endParaRPr>
              <a:solidFill>
                <a:srgbClr val="FFFFFF"/>
              </a:solidFill>
              <a:latin typeface="Montserrat"/>
              <a:ea typeface="Montserrat"/>
              <a:cs typeface="Montserrat"/>
              <a:sym typeface="Montserrat"/>
            </a:endParaRPr>
          </a:p>
        </p:txBody>
      </p:sp>
      <p:sp>
        <p:nvSpPr>
          <p:cNvPr id="82" name="Google Shape;82;p17"/>
          <p:cNvSpPr txBox="1"/>
          <p:nvPr/>
        </p:nvSpPr>
        <p:spPr>
          <a:xfrm>
            <a:off x="957925" y="955275"/>
            <a:ext cx="7599600" cy="27705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Clr>
                <a:srgbClr val="FFFFFF"/>
              </a:buClr>
              <a:buSzPts val="2400"/>
              <a:buFont typeface="Open Sans"/>
              <a:buAutoNum type="arabicPeriod"/>
            </a:pPr>
            <a:r>
              <a:rPr lang="en" sz="2400">
                <a:solidFill>
                  <a:srgbClr val="FFFFFF"/>
                </a:solidFill>
                <a:latin typeface="Open Sans"/>
                <a:ea typeface="Open Sans"/>
                <a:cs typeface="Open Sans"/>
                <a:sym typeface="Open Sans"/>
              </a:rPr>
              <a:t>Project Overview - 10 min</a:t>
            </a:r>
            <a:endParaRPr sz="2400">
              <a:solidFill>
                <a:srgbClr val="FFFFFF"/>
              </a:solidFill>
              <a:latin typeface="Open Sans"/>
              <a:ea typeface="Open Sans"/>
              <a:cs typeface="Open Sans"/>
              <a:sym typeface="Open Sans"/>
            </a:endParaRPr>
          </a:p>
          <a:p>
            <a:pPr marL="457200" lvl="0" indent="-381000" algn="l" rtl="0">
              <a:lnSpc>
                <a:spcPct val="150000"/>
              </a:lnSpc>
              <a:spcBef>
                <a:spcPts val="0"/>
              </a:spcBef>
              <a:spcAft>
                <a:spcPts val="0"/>
              </a:spcAft>
              <a:buClr>
                <a:srgbClr val="FFFFFF"/>
              </a:buClr>
              <a:buSzPts val="2400"/>
              <a:buFont typeface="Open Sans"/>
              <a:buAutoNum type="arabicPeriod"/>
            </a:pPr>
            <a:r>
              <a:rPr lang="en" sz="2400">
                <a:solidFill>
                  <a:srgbClr val="FFFFFF"/>
                </a:solidFill>
                <a:latin typeface="Open Sans"/>
                <a:ea typeface="Open Sans"/>
                <a:cs typeface="Open Sans"/>
                <a:sym typeface="Open Sans"/>
              </a:rPr>
              <a:t>Decarbonization Scenarios - 30 min</a:t>
            </a:r>
            <a:endParaRPr sz="2400">
              <a:solidFill>
                <a:srgbClr val="FFFFFF"/>
              </a:solidFill>
              <a:latin typeface="Open Sans"/>
              <a:ea typeface="Open Sans"/>
              <a:cs typeface="Open Sans"/>
              <a:sym typeface="Open Sans"/>
            </a:endParaRPr>
          </a:p>
          <a:p>
            <a:pPr marL="914400" lvl="1" indent="-381000" algn="l" rtl="0">
              <a:lnSpc>
                <a:spcPct val="150000"/>
              </a:lnSpc>
              <a:spcBef>
                <a:spcPts val="0"/>
              </a:spcBef>
              <a:spcAft>
                <a:spcPts val="0"/>
              </a:spcAft>
              <a:buClr>
                <a:srgbClr val="FFFFFF"/>
              </a:buClr>
              <a:buSzPts val="2400"/>
              <a:buFont typeface="Open Sans"/>
              <a:buAutoNum type="alphaLcPeriod"/>
            </a:pPr>
            <a:r>
              <a:rPr lang="en" sz="2400">
                <a:solidFill>
                  <a:schemeClr val="lt1"/>
                </a:solidFill>
                <a:latin typeface="Open Sans"/>
                <a:ea typeface="Open Sans"/>
                <a:cs typeface="Open Sans"/>
                <a:sym typeface="Open Sans"/>
              </a:rPr>
              <a:t>preliminary results</a:t>
            </a:r>
            <a:endParaRPr sz="2400">
              <a:solidFill>
                <a:schemeClr val="lt1"/>
              </a:solidFill>
              <a:latin typeface="Open Sans"/>
              <a:ea typeface="Open Sans"/>
              <a:cs typeface="Open Sans"/>
              <a:sym typeface="Open Sans"/>
            </a:endParaRPr>
          </a:p>
          <a:p>
            <a:pPr marL="914400" lvl="1" indent="-381000" algn="l" rtl="0">
              <a:lnSpc>
                <a:spcPct val="150000"/>
              </a:lnSpc>
              <a:spcBef>
                <a:spcPts val="0"/>
              </a:spcBef>
              <a:spcAft>
                <a:spcPts val="0"/>
              </a:spcAft>
              <a:buClr>
                <a:schemeClr val="lt1"/>
              </a:buClr>
              <a:buSzPts val="2400"/>
              <a:buFont typeface="Open Sans"/>
              <a:buAutoNum type="alphaLcPeriod"/>
            </a:pPr>
            <a:r>
              <a:rPr lang="en" sz="2400">
                <a:solidFill>
                  <a:schemeClr val="lt1"/>
                </a:solidFill>
                <a:latin typeface="Open Sans"/>
                <a:ea typeface="Open Sans"/>
                <a:cs typeface="Open Sans"/>
                <a:sym typeface="Open Sans"/>
              </a:rPr>
              <a:t>Q&amp;A</a:t>
            </a:r>
            <a:endParaRPr sz="2400">
              <a:solidFill>
                <a:schemeClr val="lt1"/>
              </a:solidFill>
              <a:latin typeface="Open Sans"/>
              <a:ea typeface="Open Sans"/>
              <a:cs typeface="Open Sans"/>
              <a:sym typeface="Open Sans"/>
            </a:endParaRPr>
          </a:p>
          <a:p>
            <a:pPr marL="457200" lvl="0" indent="-381000" algn="l" rtl="0">
              <a:lnSpc>
                <a:spcPct val="150000"/>
              </a:lnSpc>
              <a:spcBef>
                <a:spcPts val="0"/>
              </a:spcBef>
              <a:spcAft>
                <a:spcPts val="0"/>
              </a:spcAft>
              <a:buClr>
                <a:srgbClr val="FFFFFF"/>
              </a:buClr>
              <a:buSzPts val="2400"/>
              <a:buFont typeface="Open Sans"/>
              <a:buAutoNum type="arabicPeriod"/>
            </a:pPr>
            <a:r>
              <a:rPr lang="en" sz="2400">
                <a:solidFill>
                  <a:srgbClr val="FFFFFF"/>
                </a:solidFill>
                <a:latin typeface="Open Sans"/>
                <a:ea typeface="Open Sans"/>
                <a:cs typeface="Open Sans"/>
                <a:sym typeface="Open Sans"/>
              </a:rPr>
              <a:t>Supply and Demand Discussion - 80 min</a:t>
            </a:r>
            <a:endParaRPr sz="2400">
              <a:solidFill>
                <a:srgbClr val="FFFFFF"/>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aphicFrame>
        <p:nvGraphicFramePr>
          <p:cNvPr id="438" name="Google Shape;438;p62"/>
          <p:cNvGraphicFramePr/>
          <p:nvPr/>
        </p:nvGraphicFramePr>
        <p:xfrm>
          <a:off x="244875" y="166550"/>
          <a:ext cx="8742450" cy="477003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Clr>
                          <a:schemeClr val="dk1"/>
                        </a:buClr>
                        <a:buSzPts val="1100"/>
                        <a:buFont typeface="Arial"/>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Clr>
                          <a:schemeClr val="dk1"/>
                        </a:buClr>
                        <a:buSzPts val="1100"/>
                        <a:buFont typeface="Arial"/>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Solar</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in-state solar capacity continues through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 18 GW of in-state PV solar (a combination of 9 GW rooftop and 9 of utility scale) by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Excess in-state generation used when available to produce alternative fuels and charge batteries</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Build on existing utility scale solar in base year (2019)</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New rooftop solar additions are only as required by Building Code</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Inter-state transmission is expanded and Western Energy Imbalance Market moves to Day-Ahead Market model, allowing more imports than currently</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Import up to 15,000 GWh of solar electricity annually from BAs in Arizona, California, Nevada, New Mexico, and Utah by 2050</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All new commercial construction over 10,000 square feet equipped with rooftop solar, scaled to roof size and up to 100kW generating capacity</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Net-metering customers generate 4% of each utility's peak 1996 electricity demand by 2030</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Address permitting process reforms and long timelines for siting and development</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Coordination with Tribes and local and Federal land managers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Fully leverage investment incentives and tax credits from Infrastructure Investment and Jobs Act and Inflation Reduction Act</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Tribal communities</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low-income communities</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rural communities</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Co-location of agriculture, pollinator habitat, and solar PV</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Operational lifespan of PV and recycling</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Pairing systems with battery storage for improved community and system resilience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Rooftop solar capacity per capita per county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Energy burden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Costs of solar installation</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Jobs created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New sectors and industries stimulated</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aphicFrame>
        <p:nvGraphicFramePr>
          <p:cNvPr id="443" name="Google Shape;443;p63"/>
          <p:cNvGraphicFramePr/>
          <p:nvPr/>
        </p:nvGraphicFramePr>
        <p:xfrm>
          <a:off x="253875" y="49575"/>
          <a:ext cx="8742450" cy="490719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Wind</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in-state wind capacity continues through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wind imports continue through 2050 but no new imports added</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 10 GW offshore wind and 7 GW of onshore wind by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Inter-state transmission is expanded and Western Energy Imbalance Market moves to Day-Ahead Market model, allowing more imports than currently</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Import up to 79,000 GWh of wind power from BAs in Montana, Colorado, New Mexico, and Wyoming</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Address permitting process reforms and long timelines for siting and development</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Identification of least conflict areas for renewable siting in Columbia River Basin</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Include wind-based net metering projects up to 100 kW as enabled by state legislation</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Coordination with Tribes and local and Federal land managers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Fully leverage investment incentives and tax credits from Infrastructure Investment and Jobs Act and Inflation Reduction Act</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Impacts and benefits to low-income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Impacts and benefits to rural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Co-location of agriculture, pollinator habitat, and wind turbines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Operational lifespan of turbines and recycling</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Pairing systems with battery storage for improved community and system resilience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Impacts on migratory species and environmental quality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Potential conflicts with other marine uses and ocean environmental quality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Energy burden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 Jobs created</a:t>
                      </a:r>
                      <a:endParaRPr sz="900">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New sectors and industries stimulated</a:t>
                      </a: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aphicFrame>
        <p:nvGraphicFramePr>
          <p:cNvPr id="448" name="Google Shape;448;p64"/>
          <p:cNvGraphicFramePr/>
          <p:nvPr/>
        </p:nvGraphicFramePr>
        <p:xfrm>
          <a:off x="244875" y="166550"/>
          <a:ext cx="8742450" cy="463287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Hydro</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hydroelectric capacity serving Washington to remain at 2019 levels (22,000 MW capacity) </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No new additional hydroelectric capacity added</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Implement planned improvements and expansions of existing capacity</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Bonneville Power Administration contracts with WA utilities renewed at same levels in 2028</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Maintain hydropower range of Federal Columbia River Power System of 10,000 - 15,000 average MW (35,000 MW capacity)</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Excess hydro generation sold or spilled (water is released)</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Bonneville Power Administration contracts renewed on same terms in 2028</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Use imported hydropower as flexible energy option during times of higher hydro output and lower renewable output elsewhere in the West</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Potential removal of Lower Snake River dams which currently account for 3,033 MW hydro capacity, producing up to 900 average MW</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and benefits to rural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Operational lifespan of existing hydroelectric plants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Opportunities for expanding or improving existing hydroelectric generators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on migratory species and environmental quality due to fluctuating river flows if hydro is increasingly used as a flexible resource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Balance of competing water uses for energy, recreation, food and water source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Energy burden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Jobs created</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aphicFrame>
        <p:nvGraphicFramePr>
          <p:cNvPr id="453" name="Google Shape;453;p65"/>
          <p:cNvGraphicFramePr/>
          <p:nvPr/>
        </p:nvGraphicFramePr>
        <p:xfrm>
          <a:off x="244875" y="166550"/>
          <a:ext cx="8742450" cy="478527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Geothermal</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Ramp up installation of enhanced geothermal systems for space conditioning to no more than 71 GW by 2050</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Continue imports of conventional geothermal power at current rates. Mostly sourced from California.</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Deploy enhanced geothermal by replacing existing gas infrastructure with neighborhood or block-level networks of ground-source heat exchangers, i.e. GeoGrids</a:t>
                      </a: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Technical capacity for high-temp conventional geothermal is approximately 300 MW along southern Cascades, however quite limited by rainfall, snow, and dense forests</a:t>
                      </a: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Leverage higher capacity for low-temp conventional geothermal in Central and Eastern Washington, building on existing use for heating buildings</a:t>
                      </a: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SB 5470 passed in 2017 will significantly improve the state's process for getting permission to explore geothermal resources</a:t>
                      </a: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Conventional geothermal capacity in other states is likely near maximum utilization</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and benefits to low-income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and benefits to rural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Co-location of agriculture, pollinator habitat, and solar PV</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Operational lifespan of PV and recycling</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Capital and operational costs compared to other technologies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Energy burden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Costs of geothermal installation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Jobs created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New sectors and industries stimulated</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aphicFrame>
        <p:nvGraphicFramePr>
          <p:cNvPr id="458" name="Google Shape;458;p66"/>
          <p:cNvGraphicFramePr/>
          <p:nvPr/>
        </p:nvGraphicFramePr>
        <p:xfrm>
          <a:off x="244875" y="166550"/>
          <a:ext cx="8742450" cy="353559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Energy Storage</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Continue to use existing 8 MW battery storage capacity</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 up to 1.5 GW battery storage in-state by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 up to 4.65 GW pumped hydro storage across Northwest Power Pool region by 2030</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Draw on battery storage from rest of Western Interconnection (proportion of up to 190 GW for entire uS)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local zoning and building regulations may not address these kinds of emerging technologies, leading to siting delays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Reduced need for additional generating facilities and transmission</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Duration of battery storage and implications for resilience during extended power outages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on streamflow and fish and wildlife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Operational lifespan of batteries and recycling</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Jobs created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New sectors and industries stimulated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Opportunities for innovation</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aphicFrame>
        <p:nvGraphicFramePr>
          <p:cNvPr id="463" name="Google Shape;463;p67"/>
          <p:cNvGraphicFramePr/>
          <p:nvPr/>
        </p:nvGraphicFramePr>
        <p:xfrm>
          <a:off x="244875" y="166550"/>
          <a:ext cx="8742450" cy="463287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Hydrogen</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Produce up to 117 tBTU hydrogen in-state using hydro resources when supply outpaces demand</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Douglas County PUD hydrogen production plant operates through 2050 producing 735 tons per year (~82 tBtu) on average</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Import all hydrogen except for what is produced at Douglas County PUD and Centralia</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local zoning and building regulations may not address these kinds of emerging technologies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Gas utility infrastructure would need to be retrofitted to include higher blend of hydrogen in pipes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Compressing hydrogen for distribution is energy-intensive</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Balance of uses for water for hydro power for green hydrogen production vs. for recreation, wildlife and Tribal resources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Washington could be a site for a hydrogen hub as funded in the Infrastructure Investment and Jobs Act</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and benefits to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and benefits to low-income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and benefits to rural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Potential leakage rates of hydrogen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Safety and flammability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Global warming potential of hydrogen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Hydrogen capacity per capita per county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Costs of upgrades to existing gas infrastructure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Jobs created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New sectors and industries stimulated</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aphicFrame>
        <p:nvGraphicFramePr>
          <p:cNvPr id="468" name="Google Shape;468;p68"/>
          <p:cNvGraphicFramePr/>
          <p:nvPr/>
        </p:nvGraphicFramePr>
        <p:xfrm>
          <a:off x="244875" y="166550"/>
          <a:ext cx="8742450" cy="490719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Renewable Natural Gas (RNG) and Synthetic Methane</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Sufficient in-state production to provide 6% of RNG demand in-state by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Build on existing in-state production of RNG at landfills and wastewater treatment plants, accounting for 1.3% of current fossil gas consumption</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Near term RNG projects produce 5.4 tBTU/yr</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Medium term RNG projects produce an additional 5.7 tBTU/yr</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Rely on imported RNG and synthetic methane for remaining demand</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Import all available RNG and synthetic methane, up to 87.5 tBTU available annually by 2040</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Based on US supply of RNG projected to be 3,750 tBTU/yr by 2040</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Use existing natural gas distribution and transmission (pipeline) networks when possible</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Potential sources of RNG: landfills, wastewater treatment plants, dairy digesters, food waste digesters</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Production of small volumes at distributed locations and connection to pipelines is cost-intensive</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Public opposition from communities neighboring projects dealing with organic waste</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Synthetic methane production is capital intensive but can be co-located with carbon capture</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Considerations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Impacts and benefits to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Impacts and benefits to low-income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Impacts and benefits to rural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Impacts of natural gas use in stoves on indoor air quality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Indicators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Jobs created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New sectors and industries stimulated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latin typeface="Open Sans"/>
                          <a:ea typeface="Open Sans"/>
                          <a:cs typeface="Open Sans"/>
                          <a:sym typeface="Open Sans"/>
                        </a:rPr>
                        <a:t>Premature deaths from air pollution</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473" name="Google Shape;473;p69"/>
          <p:cNvGraphicFramePr/>
          <p:nvPr/>
        </p:nvGraphicFramePr>
        <p:xfrm>
          <a:off x="244875" y="166550"/>
          <a:ext cx="8742450" cy="394707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Natural (Fossil) Gas</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In-state production of natural gas fuel continues to be zero through 2050</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4,144 MW capacity of natural gas baseload and peaking plants continues to serve WA load until 2030, only up to 20% of demand</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Plants go offline during currently scheduled outages and planned retirements</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Import all fossil natural gas to meet fuel demand until 2050. Primarily imported from Canada.</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Strategies for addressing the costs of unused infrastructure that is no longer useful (stranded assets)</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of natural gas use in stoves on indoor air quality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of natural gas power plants on rural communities, low-income communities, and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of natural gas power plants on communities of color</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Average annual energy expenditures compared to median household income</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Jobs lost or maintained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Opportunities for economic and social innovation</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Premature deaths from air pollution</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aphicFrame>
        <p:nvGraphicFramePr>
          <p:cNvPr id="478" name="Google Shape;478;p70"/>
          <p:cNvGraphicFramePr/>
          <p:nvPr/>
        </p:nvGraphicFramePr>
        <p:xfrm>
          <a:off x="244875" y="166550"/>
          <a:ext cx="8742450" cy="339843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Coal</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Centralia plant closes by 2025, production shifts to producing 40,000 tons of green hydrogen  per year</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Colstrip (Montana) no longer serving Washington customers by 2025</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No new coal development in-state, likely very limited and phasing out in other parts of the Western Interconnection</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Impacts on outdoor air quality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Impacts on rural communities, low-income communities, and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Jobs lost</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Opportunities for economic and social innovation (ex. plant conversion, "steel for fuel")</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a:t>
                      </a:r>
                      <a:r>
                        <a:rPr lang="en" sz="900">
                          <a:latin typeface="Open Sans"/>
                          <a:ea typeface="Open Sans"/>
                          <a:cs typeface="Open Sans"/>
                          <a:sym typeface="Open Sans"/>
                        </a:rPr>
                        <a:t>Premature deaths from air pollution</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aphicFrame>
        <p:nvGraphicFramePr>
          <p:cNvPr id="483" name="Google Shape;483;p71"/>
          <p:cNvGraphicFramePr/>
          <p:nvPr/>
        </p:nvGraphicFramePr>
        <p:xfrm>
          <a:off x="244875" y="166550"/>
          <a:ext cx="8742450" cy="4221390"/>
        </p:xfrm>
        <a:graphic>
          <a:graphicData uri="http://schemas.openxmlformats.org/drawingml/2006/table">
            <a:tbl>
              <a:tblPr>
                <a:noFill/>
                <a:tableStyleId>{DC114459-9E08-4309-95E6-7840B18BBA54}</a:tableStyleId>
              </a:tblPr>
              <a:tblGrid>
                <a:gridCol w="895075">
                  <a:extLst>
                    <a:ext uri="{9D8B030D-6E8A-4147-A177-3AD203B41FA5}">
                      <a16:colId xmlns:a16="http://schemas.microsoft.com/office/drawing/2014/main" val="20000"/>
                    </a:ext>
                  </a:extLst>
                </a:gridCol>
                <a:gridCol w="1579525">
                  <a:extLst>
                    <a:ext uri="{9D8B030D-6E8A-4147-A177-3AD203B41FA5}">
                      <a16:colId xmlns:a16="http://schemas.microsoft.com/office/drawing/2014/main" val="20001"/>
                    </a:ext>
                  </a:extLst>
                </a:gridCol>
                <a:gridCol w="1770125">
                  <a:extLst>
                    <a:ext uri="{9D8B030D-6E8A-4147-A177-3AD203B41FA5}">
                      <a16:colId xmlns:a16="http://schemas.microsoft.com/office/drawing/2014/main" val="20002"/>
                    </a:ext>
                  </a:extLst>
                </a:gridCol>
                <a:gridCol w="1997900">
                  <a:extLst>
                    <a:ext uri="{9D8B030D-6E8A-4147-A177-3AD203B41FA5}">
                      <a16:colId xmlns:a16="http://schemas.microsoft.com/office/drawing/2014/main" val="20003"/>
                    </a:ext>
                  </a:extLst>
                </a:gridCol>
                <a:gridCol w="2499825">
                  <a:extLst>
                    <a:ext uri="{9D8B030D-6E8A-4147-A177-3AD203B41FA5}">
                      <a16:colId xmlns:a16="http://schemas.microsoft.com/office/drawing/2014/main" val="20004"/>
                    </a:ext>
                  </a:extLst>
                </a:gridCol>
              </a:tblGrid>
              <a:tr h="290300">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1</a:t>
                      </a: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Scenario 2</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80350">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Resource</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In-state Production and Exports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Out-of-state production and Imports - Capacity Potential</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17B1DC"/>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 Siting and Distribution Implementation Considerations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r>
                        <a:rPr lang="en" sz="1000">
                          <a:solidFill>
                            <a:srgbClr val="FFFFFF"/>
                          </a:solidFill>
                          <a:latin typeface="Open Sans"/>
                          <a:ea typeface="Open Sans"/>
                          <a:cs typeface="Open Sans"/>
                          <a:sym typeface="Open Sans"/>
                        </a:rPr>
                        <a:t>(based on opportunities and constraints)</a:t>
                      </a:r>
                      <a:endParaRPr sz="1000">
                        <a:solidFill>
                          <a:srgbClr val="FFFFFF"/>
                        </a:solidFill>
                        <a:latin typeface="Open Sans"/>
                        <a:ea typeface="Open Sans"/>
                        <a:cs typeface="Open Sans"/>
                        <a:sym typeface="Open Sans"/>
                      </a:endParaRPr>
                    </a:p>
                    <a:p>
                      <a:pPr marL="0" lvl="0" indent="0" algn="ctr" rtl="0">
                        <a:spcBef>
                          <a:spcPts val="0"/>
                        </a:spcBef>
                        <a:spcAft>
                          <a:spcPts val="0"/>
                        </a:spcAft>
                        <a:buNone/>
                      </a:pP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tc>
                  <a:txBody>
                    <a:bodyPr/>
                    <a:lstStyle/>
                    <a:p>
                      <a:pPr marL="0" lvl="0" indent="0" algn="ctr" rtl="0">
                        <a:spcBef>
                          <a:spcPts val="0"/>
                        </a:spcBef>
                        <a:spcAft>
                          <a:spcPts val="0"/>
                        </a:spcAft>
                        <a:buNone/>
                      </a:pPr>
                      <a:r>
                        <a:rPr lang="en" sz="1000">
                          <a:solidFill>
                            <a:srgbClr val="FFFFFF"/>
                          </a:solidFill>
                          <a:latin typeface="Open Sans"/>
                          <a:ea typeface="Open Sans"/>
                          <a:cs typeface="Open Sans"/>
                          <a:sym typeface="Open Sans"/>
                        </a:rPr>
                        <a:t>Equity, Co-benefits, and Co-harms</a:t>
                      </a:r>
                      <a:endParaRPr sz="1000">
                        <a:solidFill>
                          <a:srgbClr val="FFFFFF"/>
                        </a:solidFill>
                        <a:latin typeface="Open Sans"/>
                        <a:ea typeface="Open Sans"/>
                        <a:cs typeface="Open Sans"/>
                        <a:sym typeface="Open Sans"/>
                      </a:endParaRPr>
                    </a:p>
                  </a:txBody>
                  <a:tcPr marL="91425" marR="91425" marT="91425" marB="91425">
                    <a:lnL w="9525" cap="flat" cmpd="sng">
                      <a:solidFill>
                        <a:srgbClr val="17B1DC"/>
                      </a:solidFill>
                      <a:prstDash val="solid"/>
                      <a:round/>
                      <a:headEnd type="none" w="sm" len="sm"/>
                      <a:tailEnd type="none" w="sm" len="sm"/>
                    </a:lnL>
                    <a:lnR w="9525" cap="flat" cmpd="sng">
                      <a:solidFill>
                        <a:srgbClr val="17B1DC"/>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17B1DC"/>
                      </a:solidFill>
                      <a:prstDash val="solid"/>
                      <a:round/>
                      <a:headEnd type="none" w="sm" len="sm"/>
                      <a:tailEnd type="none" w="sm" len="sm"/>
                    </a:lnB>
                    <a:solidFill>
                      <a:srgbClr val="17B1DC"/>
                    </a:solidFill>
                  </a:tcPr>
                </a:tc>
                <a:extLst>
                  <a:ext uri="{0D108BD9-81ED-4DB2-BD59-A6C34878D82A}">
                    <a16:rowId xmlns:a16="http://schemas.microsoft.com/office/drawing/2014/main" val="10001"/>
                  </a:ext>
                </a:extLst>
              </a:tr>
              <a:tr h="789675">
                <a:tc>
                  <a:txBody>
                    <a:bodyPr/>
                    <a:lstStyle/>
                    <a:p>
                      <a:pPr marL="0" lvl="0" indent="0" algn="l" rtl="0">
                        <a:spcBef>
                          <a:spcPts val="0"/>
                        </a:spcBef>
                        <a:spcAft>
                          <a:spcPts val="0"/>
                        </a:spcAft>
                        <a:buNone/>
                      </a:pPr>
                      <a:r>
                        <a:rPr lang="en" sz="900">
                          <a:solidFill>
                            <a:schemeClr val="dk1"/>
                          </a:solidFill>
                          <a:latin typeface="Open Sans"/>
                          <a:ea typeface="Open Sans"/>
                          <a:cs typeface="Open Sans"/>
                          <a:sym typeface="Open Sans"/>
                        </a:rPr>
                        <a:t>Nuclear</a:t>
                      </a: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Additional 320 MW capacity added in 2027 (Hanford Nuclear Reservation Site)</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Existing supply of 1,200 MW from existing Columbia River Generation site continues</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Exports of nuclear power are essentially zero</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New small modular reactors could come online in future years, based on progress of Hanford site</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Imports of nuclear are essentially zero</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No additional nuclear planned in the region</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Closure of Diablo Canyon nuclear power generating facility (California) by 2025</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Siting and permitting is contentious and lengthy process</a:t>
                      </a:r>
                      <a:endParaRPr sz="9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Public opposition to new and existing nuclear</a:t>
                      </a:r>
                      <a:endParaRPr sz="900">
                        <a:solidFill>
                          <a:schemeClr val="dk1"/>
                        </a:solidFill>
                        <a:latin typeface="Open Sans"/>
                        <a:ea typeface="Open Sans"/>
                        <a:cs typeface="Open Sans"/>
                        <a:sym typeface="Open Sans"/>
                      </a:endParaRPr>
                    </a:p>
                    <a:p>
                      <a:pPr marL="0" lvl="0" indent="0" algn="l" rtl="0">
                        <a:spcBef>
                          <a:spcPts val="0"/>
                        </a:spcBef>
                        <a:spcAft>
                          <a:spcPts val="0"/>
                        </a:spcAft>
                        <a:buNone/>
                      </a:pPr>
                      <a:endParaRPr sz="900">
                        <a:solidFill>
                          <a:schemeClr val="dk1"/>
                        </a:solidFill>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Considerations</a:t>
                      </a:r>
                      <a:endParaRPr sz="900" b="1">
                        <a:latin typeface="Open Sans"/>
                        <a:ea typeface="Open Sans"/>
                        <a:cs typeface="Open Sans"/>
                        <a:sym typeface="Open Sans"/>
                      </a:endParaRPr>
                    </a:p>
                    <a:p>
                      <a:pPr marL="0" lvl="0" indent="0" algn="l" rtl="0">
                        <a:spcBef>
                          <a:spcPts val="0"/>
                        </a:spcBef>
                        <a:spcAft>
                          <a:spcPts val="0"/>
                        </a:spcAft>
                        <a:buNone/>
                      </a:pPr>
                      <a:r>
                        <a:rPr lang="en" sz="900">
                          <a:latin typeface="Open Sans"/>
                          <a:ea typeface="Open Sans"/>
                          <a:cs typeface="Open Sans"/>
                          <a:sym typeface="Open Sans"/>
                        </a:rPr>
                        <a:t> - Impacts on water quality</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 </a:t>
                      </a:r>
                      <a:r>
                        <a:rPr lang="en" sz="900">
                          <a:latin typeface="Open Sans"/>
                          <a:ea typeface="Open Sans"/>
                          <a:cs typeface="Open Sans"/>
                          <a:sym typeface="Open Sans"/>
                        </a:rPr>
                        <a:t>Impacts on rural communities, low-income communities, and Tribal communities</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b="1">
                          <a:latin typeface="Open Sans"/>
                          <a:ea typeface="Open Sans"/>
                          <a:cs typeface="Open Sans"/>
                          <a:sym typeface="Open Sans"/>
                        </a:rPr>
                        <a:t>Indicators</a:t>
                      </a:r>
                      <a:endParaRPr sz="9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 </a:t>
                      </a:r>
                      <a:r>
                        <a:rPr lang="en" sz="900">
                          <a:latin typeface="Open Sans"/>
                          <a:ea typeface="Open Sans"/>
                          <a:cs typeface="Open Sans"/>
                          <a:sym typeface="Open Sans"/>
                        </a:rPr>
                        <a:t>Jobs generated or maintained</a:t>
                      </a:r>
                      <a:endParaRPr sz="9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 - </a:t>
                      </a:r>
                      <a:r>
                        <a:rPr lang="en" sz="900">
                          <a:latin typeface="Open Sans"/>
                          <a:ea typeface="Open Sans"/>
                          <a:cs typeface="Open Sans"/>
                          <a:sym typeface="Open Sans"/>
                        </a:rPr>
                        <a:t>Opportunities for economic and social innovation</a:t>
                      </a:r>
                      <a:endParaRPr sz="900">
                        <a:latin typeface="Open Sans"/>
                        <a:ea typeface="Open Sans"/>
                        <a:cs typeface="Open Sans"/>
                        <a:sym typeface="Open Sans"/>
                      </a:endParaRPr>
                    </a:p>
                    <a:p>
                      <a:pPr marL="0" lvl="0" indent="0" algn="l" rtl="0">
                        <a:spcBef>
                          <a:spcPts val="0"/>
                        </a:spcBef>
                        <a:spcAft>
                          <a:spcPts val="0"/>
                        </a:spcAft>
                        <a:buNone/>
                      </a:pPr>
                      <a:endParaRPr sz="900">
                        <a:latin typeface="Open Sans"/>
                        <a:ea typeface="Open Sans"/>
                        <a:cs typeface="Open Sans"/>
                        <a:sym typeface="Open Sans"/>
                      </a:endParaRPr>
                    </a:p>
                  </a:txBody>
                  <a:tcPr marL="91425" marR="91425" marT="91425" marB="91425">
                    <a:lnT w="9525" cap="flat" cmpd="sng">
                      <a:solidFill>
                        <a:srgbClr val="17B1DC"/>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311700" y="1160875"/>
            <a:ext cx="8520600" cy="303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Here is what we are here to do today</a:t>
            </a:r>
            <a:endParaRPr>
              <a:latin typeface="Open Sans"/>
              <a:ea typeface="Open Sans"/>
              <a:cs typeface="Open Sans"/>
              <a:sym typeface="Open Sans"/>
            </a:endParaRPr>
          </a:p>
          <a:p>
            <a:pPr marL="914400" lvl="1" indent="-342900" algn="l" rtl="0">
              <a:spcBef>
                <a:spcPts val="0"/>
              </a:spcBef>
              <a:spcAft>
                <a:spcPts val="0"/>
              </a:spcAft>
              <a:buSzPts val="1800"/>
              <a:buFont typeface="Open Sans"/>
              <a:buChar char="○"/>
            </a:pPr>
            <a:r>
              <a:rPr lang="en" sz="1800">
                <a:latin typeface="Open Sans"/>
                <a:ea typeface="Open Sans"/>
                <a:cs typeface="Open Sans"/>
                <a:sym typeface="Open Sans"/>
              </a:rPr>
              <a:t>Review decarbonization projections</a:t>
            </a:r>
            <a:endParaRPr sz="1800">
              <a:latin typeface="Open Sans"/>
              <a:ea typeface="Open Sans"/>
              <a:cs typeface="Open Sans"/>
              <a:sym typeface="Open Sans"/>
            </a:endParaRPr>
          </a:p>
          <a:p>
            <a:pPr marL="1371600" lvl="2" indent="-342900" algn="l" rtl="0">
              <a:spcBef>
                <a:spcPts val="0"/>
              </a:spcBef>
              <a:spcAft>
                <a:spcPts val="0"/>
              </a:spcAft>
              <a:buSzPts val="1800"/>
              <a:buFont typeface="Open Sans"/>
              <a:buChar char="■"/>
            </a:pPr>
            <a:r>
              <a:rPr lang="en" sz="1800">
                <a:latin typeface="Open Sans"/>
                <a:ea typeface="Open Sans"/>
                <a:cs typeface="Open Sans"/>
                <a:sym typeface="Open Sans"/>
              </a:rPr>
              <a:t>Electricity</a:t>
            </a:r>
            <a:endParaRPr sz="1800">
              <a:latin typeface="Open Sans"/>
              <a:ea typeface="Open Sans"/>
              <a:cs typeface="Open Sans"/>
              <a:sym typeface="Open Sans"/>
            </a:endParaRPr>
          </a:p>
          <a:p>
            <a:pPr marL="1371600" lvl="2" indent="-342900" algn="l" rtl="0">
              <a:spcBef>
                <a:spcPts val="0"/>
              </a:spcBef>
              <a:spcAft>
                <a:spcPts val="0"/>
              </a:spcAft>
              <a:buSzPts val="1800"/>
              <a:buFont typeface="Open Sans"/>
              <a:buChar char="■"/>
            </a:pPr>
            <a:r>
              <a:rPr lang="en" sz="1800">
                <a:latin typeface="Open Sans"/>
                <a:ea typeface="Open Sans"/>
                <a:cs typeface="Open Sans"/>
                <a:sym typeface="Open Sans"/>
              </a:rPr>
              <a:t>Alternative fuels</a:t>
            </a:r>
            <a:endParaRPr sz="1800">
              <a:latin typeface="Open Sans"/>
              <a:ea typeface="Open Sans"/>
              <a:cs typeface="Open Sans"/>
              <a:sym typeface="Open Sans"/>
            </a:endParaRPr>
          </a:p>
          <a:p>
            <a:pPr marL="1371600" lvl="2" indent="-342900" algn="l" rtl="0">
              <a:spcBef>
                <a:spcPts val="0"/>
              </a:spcBef>
              <a:spcAft>
                <a:spcPts val="0"/>
              </a:spcAft>
              <a:buSzPts val="1800"/>
              <a:buFont typeface="Open Sans"/>
              <a:buChar char="■"/>
            </a:pPr>
            <a:r>
              <a:rPr lang="en" sz="1800">
                <a:latin typeface="Open Sans"/>
                <a:ea typeface="Open Sans"/>
                <a:cs typeface="Open Sans"/>
                <a:sym typeface="Open Sans"/>
              </a:rPr>
              <a:t>Hybrid</a:t>
            </a:r>
            <a:endParaRPr sz="1800">
              <a:latin typeface="Open Sans"/>
              <a:ea typeface="Open Sans"/>
              <a:cs typeface="Open Sans"/>
              <a:sym typeface="Open Sans"/>
            </a:endParaRPr>
          </a:p>
          <a:p>
            <a:pPr marL="914400" lvl="1" indent="-342900" algn="l" rtl="0">
              <a:spcBef>
                <a:spcPts val="0"/>
              </a:spcBef>
              <a:spcAft>
                <a:spcPts val="0"/>
              </a:spcAft>
              <a:buSzPts val="1800"/>
              <a:buFont typeface="Open Sans"/>
              <a:buChar char="○"/>
            </a:pPr>
            <a:r>
              <a:rPr lang="en" sz="1800">
                <a:latin typeface="Open Sans"/>
                <a:ea typeface="Open Sans"/>
                <a:cs typeface="Open Sans"/>
                <a:sym typeface="Open Sans"/>
              </a:rPr>
              <a:t>Gather input into the supply side scenarios</a:t>
            </a:r>
            <a:endParaRPr sz="1800">
              <a:latin typeface="Open Sans"/>
              <a:ea typeface="Open Sans"/>
              <a:cs typeface="Open Sans"/>
              <a:sym typeface="Open Sans"/>
            </a:endParaRPr>
          </a:p>
          <a:p>
            <a:pPr marL="1371600" lvl="2" indent="-342900" algn="l" rtl="0">
              <a:spcBef>
                <a:spcPts val="0"/>
              </a:spcBef>
              <a:spcAft>
                <a:spcPts val="0"/>
              </a:spcAft>
              <a:buSzPts val="1800"/>
              <a:buFont typeface="Open Sans"/>
              <a:buChar char="■"/>
            </a:pPr>
            <a:r>
              <a:rPr lang="en" sz="1800">
                <a:latin typeface="Open Sans"/>
                <a:ea typeface="Open Sans"/>
                <a:cs typeface="Open Sans"/>
                <a:sym typeface="Open Sans"/>
              </a:rPr>
              <a:t>Constrained in-state production</a:t>
            </a:r>
            <a:endParaRPr sz="1800">
              <a:latin typeface="Open Sans"/>
              <a:ea typeface="Open Sans"/>
              <a:cs typeface="Open Sans"/>
              <a:sym typeface="Open Sans"/>
            </a:endParaRPr>
          </a:p>
          <a:p>
            <a:pPr marL="1371600" lvl="2" indent="-342900" algn="l" rtl="0">
              <a:spcBef>
                <a:spcPts val="0"/>
              </a:spcBef>
              <a:spcAft>
                <a:spcPts val="0"/>
              </a:spcAft>
              <a:buSzPts val="1800"/>
              <a:buFont typeface="Open Sans"/>
              <a:buChar char="■"/>
            </a:pPr>
            <a:r>
              <a:rPr lang="en" sz="1800">
                <a:latin typeface="Open Sans"/>
                <a:ea typeface="Open Sans"/>
                <a:cs typeface="Open Sans"/>
                <a:sym typeface="Open Sans"/>
              </a:rPr>
              <a:t>Constrained imports</a:t>
            </a:r>
            <a:endParaRPr sz="1800">
              <a:latin typeface="Open Sans"/>
              <a:ea typeface="Open Sans"/>
              <a:cs typeface="Open Sans"/>
              <a:sym typeface="Open Sans"/>
            </a:endParaRPr>
          </a:p>
        </p:txBody>
      </p:sp>
      <p:sp>
        <p:nvSpPr>
          <p:cNvPr id="88" name="Google Shape;88;p18"/>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1B65AC"/>
                </a:solidFill>
                <a:latin typeface="Montserrat"/>
                <a:ea typeface="Montserrat"/>
                <a:cs typeface="Montserrat"/>
                <a:sym typeface="Montserrat"/>
              </a:rPr>
              <a:t>Today’s To Dos</a:t>
            </a:r>
            <a:endParaRPr>
              <a:solidFill>
                <a:srgbClr val="1B65AC"/>
              </a:solidFill>
              <a:latin typeface="Montserrat"/>
              <a:ea typeface="Montserrat"/>
              <a:cs typeface="Montserrat"/>
              <a:sym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487"/>
        <p:cNvGrpSpPr/>
        <p:nvPr/>
      </p:nvGrpSpPr>
      <p:grpSpPr>
        <a:xfrm>
          <a:off x="0" y="0"/>
          <a:ext cx="0" cy="0"/>
          <a:chOff x="0" y="0"/>
          <a:chExt cx="0" cy="0"/>
        </a:xfrm>
      </p:grpSpPr>
      <p:sp>
        <p:nvSpPr>
          <p:cNvPr id="488" name="Google Shape;488;p72"/>
          <p:cNvSpPr txBox="1"/>
          <p:nvPr/>
        </p:nvSpPr>
        <p:spPr>
          <a:xfrm>
            <a:off x="529750" y="2886650"/>
            <a:ext cx="7549500" cy="75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3700">
                <a:solidFill>
                  <a:schemeClr val="lt1"/>
                </a:solidFill>
                <a:latin typeface="Open Sans Light"/>
                <a:ea typeface="Open Sans Light"/>
                <a:cs typeface="Open Sans Light"/>
                <a:sym typeface="Open Sans Light"/>
              </a:rPr>
              <a:t>Engagement Review</a:t>
            </a:r>
            <a:endParaRPr sz="3700">
              <a:solidFill>
                <a:schemeClr val="lt1"/>
              </a:solidFill>
              <a:latin typeface="Open Sans Light"/>
              <a:ea typeface="Open Sans Light"/>
              <a:cs typeface="Open Sans Light"/>
              <a:sym typeface="Open Sans Light"/>
            </a:endParaRPr>
          </a:p>
        </p:txBody>
      </p:sp>
      <p:pic>
        <p:nvPicPr>
          <p:cNvPr id="489" name="Google Shape;489;p72"/>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73"/>
          <p:cNvPicPr preferRelativeResize="0"/>
          <p:nvPr/>
        </p:nvPicPr>
        <p:blipFill>
          <a:blip r:embed="rId3">
            <a:alphaModFix/>
          </a:blip>
          <a:stretch>
            <a:fillRect/>
          </a:stretch>
        </p:blipFill>
        <p:spPr>
          <a:xfrm>
            <a:off x="5317638" y="1563150"/>
            <a:ext cx="1758625" cy="1868099"/>
          </a:xfrm>
          <a:prstGeom prst="rect">
            <a:avLst/>
          </a:prstGeom>
          <a:noFill/>
          <a:ln>
            <a:noFill/>
          </a:ln>
        </p:spPr>
      </p:pic>
      <p:sp>
        <p:nvSpPr>
          <p:cNvPr id="495" name="Google Shape;495;p73"/>
          <p:cNvSpPr/>
          <p:nvPr/>
        </p:nvSpPr>
        <p:spPr>
          <a:xfrm>
            <a:off x="2535475" y="1926675"/>
            <a:ext cx="5261100" cy="1163100"/>
          </a:xfrm>
          <a:prstGeom prst="rect">
            <a:avLst/>
          </a:prstGeom>
          <a:solidFill>
            <a:srgbClr val="17B1DC">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 name="Google Shape;496;p73"/>
          <p:cNvPicPr preferRelativeResize="0"/>
          <p:nvPr/>
        </p:nvPicPr>
        <p:blipFill>
          <a:blip r:embed="rId3">
            <a:alphaModFix/>
          </a:blip>
          <a:stretch>
            <a:fillRect/>
          </a:stretch>
        </p:blipFill>
        <p:spPr>
          <a:xfrm>
            <a:off x="1029600" y="1563150"/>
            <a:ext cx="1758625" cy="1868099"/>
          </a:xfrm>
          <a:prstGeom prst="rect">
            <a:avLst/>
          </a:prstGeom>
          <a:noFill/>
          <a:ln>
            <a:noFill/>
          </a:ln>
        </p:spPr>
      </p:pic>
      <p:pic>
        <p:nvPicPr>
          <p:cNvPr id="497" name="Google Shape;497;p73"/>
          <p:cNvPicPr preferRelativeResize="0"/>
          <p:nvPr/>
        </p:nvPicPr>
        <p:blipFill>
          <a:blip r:embed="rId3">
            <a:alphaModFix/>
          </a:blip>
          <a:stretch>
            <a:fillRect/>
          </a:stretch>
        </p:blipFill>
        <p:spPr>
          <a:xfrm>
            <a:off x="4243700" y="1563150"/>
            <a:ext cx="1758625" cy="1868099"/>
          </a:xfrm>
          <a:prstGeom prst="rect">
            <a:avLst/>
          </a:prstGeom>
          <a:noFill/>
          <a:ln>
            <a:noFill/>
          </a:ln>
        </p:spPr>
      </p:pic>
      <p:pic>
        <p:nvPicPr>
          <p:cNvPr id="498" name="Google Shape;498;p73"/>
          <p:cNvPicPr preferRelativeResize="0"/>
          <p:nvPr/>
        </p:nvPicPr>
        <p:blipFill>
          <a:blip r:embed="rId4">
            <a:alphaModFix/>
          </a:blip>
          <a:stretch>
            <a:fillRect/>
          </a:stretch>
        </p:blipFill>
        <p:spPr>
          <a:xfrm>
            <a:off x="135463" y="-76200"/>
            <a:ext cx="8873083" cy="4991100"/>
          </a:xfrm>
          <a:prstGeom prst="rect">
            <a:avLst/>
          </a:prstGeom>
          <a:noFill/>
          <a:ln>
            <a:noFill/>
          </a:ln>
        </p:spPr>
      </p:pic>
      <p:sp>
        <p:nvSpPr>
          <p:cNvPr id="499" name="Google Shape;499;p73"/>
          <p:cNvSpPr txBox="1"/>
          <p:nvPr/>
        </p:nvSpPr>
        <p:spPr>
          <a:xfrm>
            <a:off x="259975" y="250600"/>
            <a:ext cx="82143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100">
                <a:solidFill>
                  <a:srgbClr val="1963AD"/>
                </a:solidFill>
                <a:latin typeface="Open Sans"/>
                <a:ea typeface="Open Sans"/>
                <a:cs typeface="Open Sans"/>
                <a:sym typeface="Open Sans"/>
              </a:rPr>
              <a:t>Engagement in Climate Action Planning</a:t>
            </a:r>
            <a:endParaRPr sz="1700">
              <a:solidFill>
                <a:srgbClr val="1963AD"/>
              </a:solidFill>
              <a:latin typeface="Open Sans"/>
              <a:ea typeface="Open Sans"/>
              <a:cs typeface="Open Sans"/>
              <a:sym typeface="Open Sans"/>
            </a:endParaRPr>
          </a:p>
        </p:txBody>
      </p:sp>
      <p:pic>
        <p:nvPicPr>
          <p:cNvPr id="500" name="Google Shape;500;p73"/>
          <p:cNvPicPr preferRelativeResize="0"/>
          <p:nvPr/>
        </p:nvPicPr>
        <p:blipFill>
          <a:blip r:embed="rId3">
            <a:alphaModFix/>
          </a:blip>
          <a:stretch>
            <a:fillRect/>
          </a:stretch>
        </p:blipFill>
        <p:spPr>
          <a:xfrm>
            <a:off x="185525" y="3970192"/>
            <a:ext cx="795300" cy="844810"/>
          </a:xfrm>
          <a:prstGeom prst="rect">
            <a:avLst/>
          </a:prstGeom>
          <a:noFill/>
          <a:ln>
            <a:noFill/>
          </a:ln>
        </p:spPr>
      </p:pic>
      <p:sp>
        <p:nvSpPr>
          <p:cNvPr id="501" name="Google Shape;501;p73"/>
          <p:cNvSpPr txBox="1"/>
          <p:nvPr/>
        </p:nvSpPr>
        <p:spPr>
          <a:xfrm>
            <a:off x="888600" y="4245700"/>
            <a:ext cx="263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Iteration + Adaptive Management</a:t>
            </a:r>
            <a:endParaRPr sz="1200">
              <a:latin typeface="Open Sans"/>
              <a:ea typeface="Open Sans"/>
              <a:cs typeface="Open Sans"/>
              <a:sym typeface="Open Sans"/>
            </a:endParaRPr>
          </a:p>
        </p:txBody>
      </p:sp>
      <p:sp>
        <p:nvSpPr>
          <p:cNvPr id="502" name="Google Shape;502;p73"/>
          <p:cNvSpPr txBox="1"/>
          <p:nvPr/>
        </p:nvSpPr>
        <p:spPr>
          <a:xfrm>
            <a:off x="480275" y="2297100"/>
            <a:ext cx="5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Open Sans"/>
                <a:ea typeface="Open Sans"/>
                <a:cs typeface="Open Sans"/>
                <a:sym typeface="Open Sans"/>
              </a:rPr>
              <a:t>Data</a:t>
            </a:r>
            <a:endParaRPr>
              <a:solidFill>
                <a:srgbClr val="FFFFFF"/>
              </a:solidFill>
              <a:latin typeface="Open Sans"/>
              <a:ea typeface="Open Sans"/>
              <a:cs typeface="Open Sans"/>
              <a:sym typeface="Open Sans"/>
            </a:endParaRPr>
          </a:p>
        </p:txBody>
      </p:sp>
      <p:sp>
        <p:nvSpPr>
          <p:cNvPr id="503" name="Google Shape;503;p73"/>
          <p:cNvSpPr txBox="1"/>
          <p:nvPr/>
        </p:nvSpPr>
        <p:spPr>
          <a:xfrm>
            <a:off x="1691563" y="2297100"/>
            <a:ext cx="5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Open Sans"/>
                <a:ea typeface="Open Sans"/>
                <a:cs typeface="Open Sans"/>
                <a:sym typeface="Open Sans"/>
              </a:rPr>
              <a:t>PE</a:t>
            </a:r>
            <a:endParaRPr>
              <a:solidFill>
                <a:srgbClr val="FFFFFF"/>
              </a:solidFill>
              <a:latin typeface="Open Sans"/>
              <a:ea typeface="Open Sans"/>
              <a:cs typeface="Open Sans"/>
              <a:sym typeface="Open Sans"/>
            </a:endParaRPr>
          </a:p>
        </p:txBody>
      </p:sp>
      <p:sp>
        <p:nvSpPr>
          <p:cNvPr id="504" name="Google Shape;504;p73"/>
          <p:cNvSpPr txBox="1"/>
          <p:nvPr/>
        </p:nvSpPr>
        <p:spPr>
          <a:xfrm>
            <a:off x="2722663" y="2189400"/>
            <a:ext cx="58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Open Sans"/>
                <a:ea typeface="Open Sans"/>
                <a:cs typeface="Open Sans"/>
                <a:sym typeface="Open Sans"/>
              </a:rPr>
              <a:t>E.</a:t>
            </a:r>
            <a:endParaRPr>
              <a:solidFill>
                <a:srgbClr val="FFFFFF"/>
              </a:solidFill>
              <a:latin typeface="Open Sans"/>
              <a:ea typeface="Open Sans"/>
              <a:cs typeface="Open Sans"/>
              <a:sym typeface="Open Sans"/>
            </a:endParaRPr>
          </a:p>
          <a:p>
            <a:pPr marL="0" lvl="0" indent="0" algn="l" rtl="0">
              <a:spcBef>
                <a:spcPts val="0"/>
              </a:spcBef>
              <a:spcAft>
                <a:spcPts val="0"/>
              </a:spcAft>
              <a:buNone/>
            </a:pPr>
            <a:r>
              <a:rPr lang="en">
                <a:solidFill>
                  <a:srgbClr val="FFFFFF"/>
                </a:solidFill>
                <a:latin typeface="Open Sans"/>
                <a:ea typeface="Open Sans"/>
                <a:cs typeface="Open Sans"/>
                <a:sym typeface="Open Sans"/>
              </a:rPr>
              <a:t>Plan</a:t>
            </a:r>
            <a:endParaRPr>
              <a:solidFill>
                <a:srgbClr val="FFFFFF"/>
              </a:solidFill>
              <a:latin typeface="Open Sans"/>
              <a:ea typeface="Open Sans"/>
              <a:cs typeface="Open Sans"/>
              <a:sym typeface="Open Sans"/>
            </a:endParaRPr>
          </a:p>
        </p:txBody>
      </p:sp>
      <p:pic>
        <p:nvPicPr>
          <p:cNvPr id="505" name="Google Shape;505;p73"/>
          <p:cNvPicPr preferRelativeResize="0"/>
          <p:nvPr/>
        </p:nvPicPr>
        <p:blipFill>
          <a:blip r:embed="rId3">
            <a:alphaModFix/>
          </a:blip>
          <a:stretch>
            <a:fillRect/>
          </a:stretch>
        </p:blipFill>
        <p:spPr>
          <a:xfrm>
            <a:off x="3121675" y="1563150"/>
            <a:ext cx="1758625" cy="1868099"/>
          </a:xfrm>
          <a:prstGeom prst="rect">
            <a:avLst/>
          </a:prstGeom>
          <a:noFill/>
          <a:ln>
            <a:noFill/>
          </a:ln>
        </p:spPr>
      </p:pic>
      <p:sp>
        <p:nvSpPr>
          <p:cNvPr id="506" name="Google Shape;506;p73"/>
          <p:cNvSpPr txBox="1"/>
          <p:nvPr/>
        </p:nvSpPr>
        <p:spPr>
          <a:xfrm>
            <a:off x="3707875" y="2350950"/>
            <a:ext cx="586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FFFFFF"/>
                </a:solidFill>
                <a:latin typeface="Open Sans"/>
                <a:ea typeface="Open Sans"/>
                <a:cs typeface="Open Sans"/>
                <a:sym typeface="Open Sans"/>
              </a:rPr>
              <a:t>Briefings</a:t>
            </a:r>
            <a:endParaRPr sz="700">
              <a:solidFill>
                <a:srgbClr val="FFFFFF"/>
              </a:solidFill>
              <a:latin typeface="Open Sans"/>
              <a:ea typeface="Open Sans"/>
              <a:cs typeface="Open Sans"/>
              <a:sym typeface="Open Sans"/>
            </a:endParaRPr>
          </a:p>
        </p:txBody>
      </p:sp>
      <p:sp>
        <p:nvSpPr>
          <p:cNvPr id="507" name="Google Shape;507;p73"/>
          <p:cNvSpPr txBox="1"/>
          <p:nvPr/>
        </p:nvSpPr>
        <p:spPr>
          <a:xfrm>
            <a:off x="4812550" y="2343300"/>
            <a:ext cx="709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FFFFFF"/>
                </a:solidFill>
                <a:latin typeface="Open Sans"/>
                <a:ea typeface="Open Sans"/>
                <a:cs typeface="Open Sans"/>
                <a:sym typeface="Open Sans"/>
              </a:rPr>
              <a:t>Scenarios</a:t>
            </a:r>
            <a:endParaRPr sz="800">
              <a:solidFill>
                <a:srgbClr val="FFFFFF"/>
              </a:solidFill>
              <a:latin typeface="Open Sans"/>
              <a:ea typeface="Open Sans"/>
              <a:cs typeface="Open Sans"/>
              <a:sym typeface="Open Sans"/>
            </a:endParaRPr>
          </a:p>
        </p:txBody>
      </p:sp>
      <p:sp>
        <p:nvSpPr>
          <p:cNvPr id="508" name="Google Shape;508;p73"/>
          <p:cNvSpPr txBox="1"/>
          <p:nvPr/>
        </p:nvSpPr>
        <p:spPr>
          <a:xfrm>
            <a:off x="5903838" y="2189400"/>
            <a:ext cx="58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FFFFFF"/>
                </a:solidFill>
                <a:latin typeface="Open Sans"/>
                <a:ea typeface="Open Sans"/>
                <a:cs typeface="Open Sans"/>
                <a:sym typeface="Open Sans"/>
              </a:rPr>
              <a:t>Financial + Economic Analysis</a:t>
            </a:r>
            <a:endParaRPr sz="700">
              <a:solidFill>
                <a:srgbClr val="FFFFFF"/>
              </a:solidFill>
              <a:latin typeface="Open Sans"/>
              <a:ea typeface="Open Sans"/>
              <a:cs typeface="Open Sans"/>
              <a:sym typeface="Open Sans"/>
            </a:endParaRPr>
          </a:p>
        </p:txBody>
      </p:sp>
      <p:sp>
        <p:nvSpPr>
          <p:cNvPr id="509" name="Google Shape;509;p73"/>
          <p:cNvSpPr/>
          <p:nvPr/>
        </p:nvSpPr>
        <p:spPr>
          <a:xfrm>
            <a:off x="3716300" y="4122550"/>
            <a:ext cx="586200" cy="615600"/>
          </a:xfrm>
          <a:prstGeom prst="rect">
            <a:avLst/>
          </a:prstGeom>
          <a:solidFill>
            <a:srgbClr val="17B1DC">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3"/>
          <p:cNvSpPr txBox="1"/>
          <p:nvPr/>
        </p:nvSpPr>
        <p:spPr>
          <a:xfrm>
            <a:off x="4396450" y="4245700"/>
            <a:ext cx="263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Active Engagement Period</a:t>
            </a:r>
            <a:endParaRPr sz="1200">
              <a:latin typeface="Open Sans"/>
              <a:ea typeface="Open Sans"/>
              <a:cs typeface="Open Sans"/>
              <a:sym typeface="Open Sans"/>
            </a:endParaRPr>
          </a:p>
        </p:txBody>
      </p:sp>
      <p:sp>
        <p:nvSpPr>
          <p:cNvPr id="511" name="Google Shape;511;p73"/>
          <p:cNvSpPr txBox="1"/>
          <p:nvPr/>
        </p:nvSpPr>
        <p:spPr>
          <a:xfrm>
            <a:off x="6937150" y="2255800"/>
            <a:ext cx="709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FFFF"/>
                </a:solidFill>
                <a:latin typeface="Open Sans"/>
                <a:ea typeface="Open Sans"/>
                <a:cs typeface="Open Sans"/>
                <a:sym typeface="Open Sans"/>
              </a:rPr>
              <a:t>Health + </a:t>
            </a:r>
            <a:endParaRPr sz="1000">
              <a:solidFill>
                <a:srgbClr val="FFFFFF"/>
              </a:solidFill>
              <a:latin typeface="Open Sans"/>
              <a:ea typeface="Open Sans"/>
              <a:cs typeface="Open Sans"/>
              <a:sym typeface="Open Sans"/>
            </a:endParaRPr>
          </a:p>
          <a:p>
            <a:pPr marL="0" lvl="0" indent="0" algn="l" rtl="0">
              <a:spcBef>
                <a:spcPts val="0"/>
              </a:spcBef>
              <a:spcAft>
                <a:spcPts val="0"/>
              </a:spcAft>
              <a:buNone/>
            </a:pPr>
            <a:r>
              <a:rPr lang="en" sz="1000">
                <a:solidFill>
                  <a:srgbClr val="FFFFFF"/>
                </a:solidFill>
                <a:latin typeface="Open Sans"/>
                <a:ea typeface="Open Sans"/>
                <a:cs typeface="Open Sans"/>
                <a:sym typeface="Open Sans"/>
              </a:rPr>
              <a:t>Equity </a:t>
            </a:r>
            <a:endParaRPr sz="1000">
              <a:solidFill>
                <a:srgbClr val="FFFFFF"/>
              </a:solidFill>
              <a:latin typeface="Open Sans"/>
              <a:ea typeface="Open Sans"/>
              <a:cs typeface="Open Sans"/>
              <a:sym typeface="Open Sans"/>
            </a:endParaRPr>
          </a:p>
        </p:txBody>
      </p:sp>
      <p:sp>
        <p:nvSpPr>
          <p:cNvPr id="512" name="Google Shape;512;p73"/>
          <p:cNvSpPr txBox="1"/>
          <p:nvPr/>
        </p:nvSpPr>
        <p:spPr>
          <a:xfrm>
            <a:off x="7897137" y="2308208"/>
            <a:ext cx="1012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latin typeface="Open Sans"/>
                <a:ea typeface="Open Sans"/>
                <a:cs typeface="Open Sans"/>
                <a:sym typeface="Open Sans"/>
              </a:rPr>
              <a:t>Pathways</a:t>
            </a:r>
            <a:endParaRPr sz="1300">
              <a:solidFill>
                <a:srgbClr val="FFFFFF"/>
              </a:solidFill>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4"/>
          <p:cNvSpPr txBox="1">
            <a:spLocks noGrp="1"/>
          </p:cNvSpPr>
          <p:nvPr>
            <p:ph type="body" idx="1"/>
          </p:nvPr>
        </p:nvSpPr>
        <p:spPr>
          <a:xfrm>
            <a:off x="311700" y="1052550"/>
            <a:ext cx="7748100" cy="30384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Overall project will be set </a:t>
            </a:r>
            <a:r>
              <a:rPr lang="en" b="1">
                <a:solidFill>
                  <a:srgbClr val="203564"/>
                </a:solidFill>
                <a:latin typeface="Open Sans"/>
                <a:ea typeface="Open Sans"/>
                <a:cs typeface="Open Sans"/>
                <a:sym typeface="Open Sans"/>
              </a:rPr>
              <a:t>involve/collaborate</a:t>
            </a:r>
            <a:r>
              <a:rPr lang="en">
                <a:solidFill>
                  <a:srgbClr val="203564"/>
                </a:solidFill>
                <a:latin typeface="Open Sans"/>
                <a:ea typeface="Open Sans"/>
                <a:cs typeface="Open Sans"/>
                <a:sym typeface="Open Sans"/>
              </a:rPr>
              <a:t> (see next slide) for influence on the decision.</a:t>
            </a:r>
            <a:endParaRPr>
              <a:solidFill>
                <a:srgbClr val="203564"/>
              </a:solidFill>
              <a:latin typeface="Open Sans"/>
              <a:ea typeface="Open Sans"/>
              <a:cs typeface="Open Sans"/>
              <a:sym typeface="Open Sans"/>
            </a:endParaRPr>
          </a:p>
          <a:p>
            <a:pPr marL="457200" lvl="0" indent="-342900" algn="l" rtl="0">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ensure a transparent and accessible engagement process.  </a:t>
            </a:r>
            <a:endParaRPr>
              <a:solidFill>
                <a:srgbClr val="203564"/>
              </a:solidFill>
              <a:latin typeface="Open Sans"/>
              <a:ea typeface="Open Sans"/>
              <a:cs typeface="Open Sans"/>
              <a:sym typeface="Open Sans"/>
            </a:endParaRPr>
          </a:p>
          <a:p>
            <a:pPr marL="457200" lvl="0" indent="-342900" algn="l" rtl="0">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use diverse techniques to effectively reach diverse stakeholders across the state. </a:t>
            </a:r>
            <a:endParaRPr>
              <a:solidFill>
                <a:srgbClr val="203564"/>
              </a:solidFill>
              <a:latin typeface="Open Sans"/>
              <a:ea typeface="Open Sans"/>
              <a:cs typeface="Open Sans"/>
              <a:sym typeface="Open Sans"/>
            </a:endParaRPr>
          </a:p>
          <a:p>
            <a:pPr marL="457200" lvl="0" indent="-342900" algn="l" rtl="0">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gather input on the social, economic, and equity impacts of decarbonization actions. </a:t>
            </a:r>
            <a:endParaRPr>
              <a:solidFill>
                <a:srgbClr val="203564"/>
              </a:solidFill>
              <a:latin typeface="Open Sans"/>
              <a:ea typeface="Open Sans"/>
              <a:cs typeface="Open Sans"/>
              <a:sym typeface="Open Sans"/>
            </a:endParaRPr>
          </a:p>
          <a:p>
            <a:pPr marL="457200" lvl="0" indent="-342900" algn="l" rtl="0">
              <a:spcBef>
                <a:spcPts val="0"/>
              </a:spcBef>
              <a:spcAft>
                <a:spcPts val="0"/>
              </a:spcAft>
              <a:buClr>
                <a:srgbClr val="203564"/>
              </a:buClr>
              <a:buSzPts val="1800"/>
              <a:buFont typeface="Open Sans"/>
              <a:buChar char="●"/>
            </a:pPr>
            <a:r>
              <a:rPr lang="en">
                <a:solidFill>
                  <a:srgbClr val="203564"/>
                </a:solidFill>
                <a:latin typeface="Open Sans"/>
                <a:ea typeface="Open Sans"/>
                <a:cs typeface="Open Sans"/>
                <a:sym typeface="Open Sans"/>
              </a:rPr>
              <a:t>We will design engagements to facilitate collaboration, rather than polarization. </a:t>
            </a:r>
            <a:endParaRPr>
              <a:solidFill>
                <a:srgbClr val="203564"/>
              </a:solidFill>
              <a:latin typeface="Open Sans"/>
              <a:ea typeface="Open Sans"/>
              <a:cs typeface="Open Sans"/>
              <a:sym typeface="Open Sans"/>
            </a:endParaRPr>
          </a:p>
          <a:p>
            <a:pPr marL="457200" lvl="0" indent="0" algn="l" rtl="0">
              <a:spcBef>
                <a:spcPts val="0"/>
              </a:spcBef>
              <a:spcAft>
                <a:spcPts val="1600"/>
              </a:spcAft>
              <a:buNone/>
            </a:pPr>
            <a:endParaRPr>
              <a:solidFill>
                <a:srgbClr val="203564"/>
              </a:solidFill>
              <a:latin typeface="Open Sans"/>
              <a:ea typeface="Open Sans"/>
              <a:cs typeface="Open Sans"/>
              <a:sym typeface="Open Sans"/>
            </a:endParaRPr>
          </a:p>
        </p:txBody>
      </p:sp>
      <p:sp>
        <p:nvSpPr>
          <p:cNvPr id="518" name="Google Shape;518;p74"/>
          <p:cNvSpPr txBox="1">
            <a:spLocks noGrp="1"/>
          </p:cNvSpPr>
          <p:nvPr>
            <p:ph type="title"/>
          </p:nvPr>
        </p:nvSpPr>
        <p:spPr>
          <a:xfrm>
            <a:off x="311700" y="4043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Engagement Approach</a:t>
            </a:r>
            <a:endParaRPr>
              <a:solidFill>
                <a:srgbClr val="1B65AC"/>
              </a:solidFill>
              <a:latin typeface="Montserrat"/>
              <a:ea typeface="Montserrat"/>
              <a:cs typeface="Montserrat"/>
              <a:sym typeface="Montserra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75"/>
          <p:cNvPicPr preferRelativeResize="0"/>
          <p:nvPr/>
        </p:nvPicPr>
        <p:blipFill>
          <a:blip r:embed="rId3">
            <a:alphaModFix/>
          </a:blip>
          <a:stretch>
            <a:fillRect/>
          </a:stretch>
        </p:blipFill>
        <p:spPr>
          <a:xfrm>
            <a:off x="1028348" y="0"/>
            <a:ext cx="6781755" cy="514350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7B1DC"/>
        </a:solidFill>
        <a:effectLst/>
      </p:bgPr>
    </p:bg>
    <p:spTree>
      <p:nvGrpSpPr>
        <p:cNvPr id="1" name="Shape 527"/>
        <p:cNvGrpSpPr/>
        <p:nvPr/>
      </p:nvGrpSpPr>
      <p:grpSpPr>
        <a:xfrm>
          <a:off x="0" y="0"/>
          <a:ext cx="0" cy="0"/>
          <a:chOff x="0" y="0"/>
          <a:chExt cx="0" cy="0"/>
        </a:xfrm>
      </p:grpSpPr>
      <p:sp>
        <p:nvSpPr>
          <p:cNvPr id="528" name="Google Shape;528;p76"/>
          <p:cNvSpPr txBox="1"/>
          <p:nvPr/>
        </p:nvSpPr>
        <p:spPr>
          <a:xfrm>
            <a:off x="567650" y="2879075"/>
            <a:ext cx="7549500" cy="76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en" sz="3800">
                <a:solidFill>
                  <a:schemeClr val="lt1"/>
                </a:solidFill>
                <a:latin typeface="Open Sans Light"/>
                <a:ea typeface="Open Sans Light"/>
                <a:cs typeface="Open Sans Light"/>
                <a:sym typeface="Open Sans Light"/>
              </a:rPr>
              <a:t>Scenarios Parameters</a:t>
            </a:r>
            <a:endParaRPr sz="3800">
              <a:solidFill>
                <a:schemeClr val="lt1"/>
              </a:solidFill>
              <a:latin typeface="Open Sans Light"/>
              <a:ea typeface="Open Sans Light"/>
              <a:cs typeface="Open Sans Light"/>
              <a:sym typeface="Open Sans Light"/>
            </a:endParaRPr>
          </a:p>
        </p:txBody>
      </p:sp>
      <p:sp>
        <p:nvSpPr>
          <p:cNvPr id="529" name="Google Shape;529;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pic>
        <p:nvPicPr>
          <p:cNvPr id="530" name="Google Shape;530;p76"/>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7"/>
          <p:cNvSpPr txBox="1">
            <a:spLocks noGrp="1"/>
          </p:cNvSpPr>
          <p:nvPr>
            <p:ph type="title"/>
          </p:nvPr>
        </p:nvSpPr>
        <p:spPr>
          <a:xfrm>
            <a:off x="311700" y="29202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BAP Actions</a:t>
            </a:r>
            <a:endParaRPr>
              <a:solidFill>
                <a:srgbClr val="1B65AC"/>
              </a:solidFill>
              <a:latin typeface="Montserrat"/>
              <a:ea typeface="Montserrat"/>
              <a:cs typeface="Montserrat"/>
              <a:sym typeface="Montserrat"/>
            </a:endParaRPr>
          </a:p>
        </p:txBody>
      </p:sp>
      <p:graphicFrame>
        <p:nvGraphicFramePr>
          <p:cNvPr id="536" name="Google Shape;536;p77"/>
          <p:cNvGraphicFramePr/>
          <p:nvPr/>
        </p:nvGraphicFramePr>
        <p:xfrm>
          <a:off x="945563" y="1108450"/>
          <a:ext cx="4529300" cy="3446875"/>
        </p:xfrm>
        <a:graphic>
          <a:graphicData uri="http://schemas.openxmlformats.org/drawingml/2006/table">
            <a:tbl>
              <a:tblPr>
                <a:noFill/>
                <a:tableStyleId>{D5C6A80D-5FB6-4CC2-AD4F-6228A133F98A}</a:tableStyleId>
              </a:tblPr>
              <a:tblGrid>
                <a:gridCol w="4529300">
                  <a:extLst>
                    <a:ext uri="{9D8B030D-6E8A-4147-A177-3AD203B41FA5}">
                      <a16:colId xmlns:a16="http://schemas.microsoft.com/office/drawing/2014/main" val="20000"/>
                    </a:ext>
                  </a:extLst>
                </a:gridCol>
              </a:tblGrid>
              <a:tr h="492400">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Action</a:t>
                      </a:r>
                      <a:endParaRPr sz="1600" b="1">
                        <a:solidFill>
                          <a:srgbClr val="FFFFFF"/>
                        </a:solidFill>
                        <a:latin typeface="Open Sans"/>
                        <a:ea typeface="Open Sans"/>
                        <a:cs typeface="Open Sans"/>
                        <a:sym typeface="Open Sans"/>
                      </a:endParaRPr>
                    </a:p>
                  </a:txBody>
                  <a:tcPr marL="28575" marR="28575" marT="19050" marB="19050" anchor="b">
                    <a:solidFill>
                      <a:srgbClr val="17B1DC"/>
                    </a:solidFill>
                  </a:tcPr>
                </a:tc>
                <a:extLst>
                  <a:ext uri="{0D108BD9-81ED-4DB2-BD59-A6C34878D82A}">
                    <a16:rowId xmlns:a16="http://schemas.microsoft.com/office/drawing/2014/main" val="10000"/>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Clean Fuel Standard</a:t>
                      </a:r>
                      <a:endParaRPr sz="1200">
                        <a:latin typeface="Open Sans"/>
                        <a:ea typeface="Open Sans"/>
                        <a:cs typeface="Open Sans"/>
                        <a:sym typeface="Open Sans"/>
                      </a:endParaRPr>
                    </a:p>
                  </a:txBody>
                  <a:tcPr marL="28575" marR="28575" marT="19050" marB="19050" anchor="ctr">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Advancing Green Transportation - personal</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Advancing Green Transportation - commercial</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State Energy Code - Residential</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State Energy Code - Commercial</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Move Ahead Washington</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Clean Buildings Performance Standard - Tier 1</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State Energy Code - Apt</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3282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Renewable Hydrogen</a:t>
                      </a:r>
                      <a:endParaRPr sz="1200">
                        <a:latin typeface="Open Sans"/>
                        <a:ea typeface="Open Sans"/>
                        <a:cs typeface="Open Sans"/>
                        <a:sym typeface="Open Sans"/>
                      </a:endParaRPr>
                    </a:p>
                  </a:txBody>
                  <a:tcPr marL="28575" marR="28575" marT="19050" marB="19050" anchor="ct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8"/>
          <p:cNvSpPr txBox="1">
            <a:spLocks noGrp="1"/>
          </p:cNvSpPr>
          <p:nvPr>
            <p:ph type="title"/>
          </p:nvPr>
        </p:nvSpPr>
        <p:spPr>
          <a:xfrm>
            <a:off x="311713" y="112350"/>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Common Actions - Both Scenarios</a:t>
            </a:r>
            <a:endParaRPr>
              <a:solidFill>
                <a:srgbClr val="1B65AC"/>
              </a:solidFill>
              <a:latin typeface="Montserrat"/>
              <a:ea typeface="Montserrat"/>
              <a:cs typeface="Montserrat"/>
              <a:sym typeface="Montserrat"/>
            </a:endParaRPr>
          </a:p>
        </p:txBody>
      </p:sp>
      <p:graphicFrame>
        <p:nvGraphicFramePr>
          <p:cNvPr id="542" name="Google Shape;542;p78"/>
          <p:cNvGraphicFramePr/>
          <p:nvPr/>
        </p:nvGraphicFramePr>
        <p:xfrm>
          <a:off x="633400" y="975025"/>
          <a:ext cx="7877175" cy="3242056"/>
        </p:xfrm>
        <a:graphic>
          <a:graphicData uri="http://schemas.openxmlformats.org/drawingml/2006/table">
            <a:tbl>
              <a:tblPr>
                <a:noFill/>
                <a:tableStyleId>{D5C6A80D-5FB6-4CC2-AD4F-6228A133F98A}</a:tableStyleId>
              </a:tblPr>
              <a:tblGrid>
                <a:gridCol w="3200400">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tblGrid>
              <a:tr h="304800">
                <a:tc>
                  <a:txBody>
                    <a:bodyPr/>
                    <a:lstStyle/>
                    <a:p>
                      <a:pPr marL="0" lvl="0" indent="0" algn="ctr" rtl="0">
                        <a:lnSpc>
                          <a:spcPct val="115000"/>
                        </a:lnSpc>
                        <a:spcBef>
                          <a:spcPts val="0"/>
                        </a:spcBef>
                        <a:spcAft>
                          <a:spcPts val="0"/>
                        </a:spcAft>
                        <a:buNone/>
                      </a:pPr>
                      <a:r>
                        <a:rPr lang="en" sz="1800" b="1">
                          <a:solidFill>
                            <a:srgbClr val="FFFFFF"/>
                          </a:solidFill>
                          <a:latin typeface="Open Sans"/>
                          <a:ea typeface="Open Sans"/>
                          <a:cs typeface="Open Sans"/>
                          <a:sym typeface="Open Sans"/>
                        </a:rPr>
                        <a:t>Action</a:t>
                      </a:r>
                      <a:endParaRPr sz="1800" b="1">
                        <a:solidFill>
                          <a:srgbClr val="FFFFFF"/>
                        </a:solidFill>
                        <a:latin typeface="Open Sans"/>
                        <a:ea typeface="Open Sans"/>
                        <a:cs typeface="Open Sans"/>
                        <a:sym typeface="Open Sans"/>
                      </a:endParaRPr>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800" b="1">
                          <a:solidFill>
                            <a:srgbClr val="FFFFFF"/>
                          </a:solidFill>
                          <a:latin typeface="Open Sans"/>
                          <a:ea typeface="Open Sans"/>
                          <a:cs typeface="Open Sans"/>
                          <a:sym typeface="Open Sans"/>
                        </a:rPr>
                        <a:t>Specification</a:t>
                      </a:r>
                      <a:endParaRPr sz="1800" b="1">
                        <a:solidFill>
                          <a:srgbClr val="FFFFFF"/>
                        </a:solidFill>
                        <a:latin typeface="Open Sans"/>
                        <a:ea typeface="Open Sans"/>
                        <a:cs typeface="Open Sans"/>
                        <a:sym typeface="Open Sans"/>
                      </a:endParaRPr>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extLst>
                  <a:ext uri="{0D108BD9-81ED-4DB2-BD59-A6C34878D82A}">
                    <a16:rowId xmlns:a16="http://schemas.microsoft.com/office/drawing/2014/main" val="10000"/>
                  </a:ext>
                </a:extLst>
              </a:tr>
              <a:tr h="5619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Increase density of development in urban zones</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Fraction of single new builds to be reduced to 25% of new buildings in counties with high urban density by 2040, decrease in personal use vehicle miles travelled</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619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Deep retrofits in the building stock</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Retrofit 95% of existing buildings by 2040 to achieve a 50% reduction in space heating/cooling and a 40% reduction other non water heating energy use</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190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Increase transit ridership</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Triple transit ridership in urban centers by 2040</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190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Decrease freight vehicle miles travelled</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Decrease vehicle miles travelled by 15% by 2050</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9052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Mode Shift to cycling</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Transfer 10% of personal use vehicle trips to electric micro-mobility (e.g., e-bike/e-scooter) in urban counties by 2035</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9052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Efficiency improvements in industry</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Improve the energy efficiency of industrial facilities to achieve a 50% reduction in energy use by 2050</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19075">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Marine passenger electrification</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Open Sans"/>
                          <a:ea typeface="Open Sans"/>
                          <a:cs typeface="Open Sans"/>
                          <a:sym typeface="Open Sans"/>
                        </a:rPr>
                        <a:t>Passenger ferries 100% electric by 2040</a:t>
                      </a:r>
                      <a:endParaRPr sz="12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Electrification - Demand Side Actions</a:t>
            </a:r>
            <a:endParaRPr>
              <a:solidFill>
                <a:srgbClr val="1B65AC"/>
              </a:solidFill>
              <a:latin typeface="Montserrat"/>
              <a:ea typeface="Montserrat"/>
              <a:cs typeface="Montserrat"/>
              <a:sym typeface="Montserrat"/>
            </a:endParaRPr>
          </a:p>
        </p:txBody>
      </p:sp>
      <p:graphicFrame>
        <p:nvGraphicFramePr>
          <p:cNvPr id="548" name="Google Shape;548;p79"/>
          <p:cNvGraphicFramePr/>
          <p:nvPr/>
        </p:nvGraphicFramePr>
        <p:xfrm>
          <a:off x="550000" y="1023938"/>
          <a:ext cx="7877175" cy="3086100"/>
        </p:xfrm>
        <a:graphic>
          <a:graphicData uri="http://schemas.openxmlformats.org/drawingml/2006/table">
            <a:tbl>
              <a:tblPr>
                <a:noFill/>
                <a:tableStyleId>{D5C6A80D-5FB6-4CC2-AD4F-6228A133F98A}</a:tableStyleId>
              </a:tblPr>
              <a:tblGrid>
                <a:gridCol w="3200400">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tblGrid>
              <a:tr h="304800">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Action</a:t>
                      </a:r>
                      <a:endParaRPr sz="1600" b="1">
                        <a:solidFill>
                          <a:srgbClr val="FFFFFF"/>
                        </a:solidFill>
                        <a:latin typeface="Open Sans"/>
                        <a:ea typeface="Open Sans"/>
                        <a:cs typeface="Open Sans"/>
                        <a:sym typeface="Open Sans"/>
                      </a:endParaRPr>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Specification</a:t>
                      </a:r>
                      <a:endParaRPr sz="1600" b="1">
                        <a:solidFill>
                          <a:srgbClr val="FFFFFF"/>
                        </a:solidFill>
                        <a:latin typeface="Open Sans"/>
                        <a:ea typeface="Open Sans"/>
                        <a:cs typeface="Open Sans"/>
                        <a:sym typeface="Open Sans"/>
                      </a:endParaRPr>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7B1DC"/>
                    </a:solidFill>
                  </a:tcPr>
                </a:tc>
                <a:extLst>
                  <a:ext uri="{0D108BD9-81ED-4DB2-BD59-A6C34878D82A}">
                    <a16:rowId xmlns:a16="http://schemas.microsoft.com/office/drawing/2014/main" val="10000"/>
                  </a:ext>
                </a:extLst>
              </a:tr>
              <a:tr h="21907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residential space conditioning</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heat pumps by 2040</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1907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residential water heating</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heat pumps by 2040</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1907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commercial space conditioning</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heat pumps by 2040</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1907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commercial water heating</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50% of new sales for existing buildings are electric heat pumps by 2040</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90487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Zero emission commercial use vehicles</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Percentage of new sales by 2035</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- 100% Classes 2b–3 trucks electric (vans, medium pickup trucks)</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- 90% Classes 4–8 trucks electric (delivery trucks, delivery/service vans, lighter truck tractors, bucket trucks)</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- 80% Class 8 truck tractors electric</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905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Electrification of some industrial processes</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Deploy electricity in industries - replace 55% fossil fuels with electricity by 2050</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1907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Enable distributed energy resources</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20 TWh of rooftop solar PV generation by 2035</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3905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Enhance energy storage</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Add storage capability to 25% of residential non-apartment building stock by 2035, assume each storage unit is specified to 14 kWh</a:t>
                      </a:r>
                      <a:endParaRPr sz="1000">
                        <a:latin typeface="Open Sans"/>
                        <a:ea typeface="Open Sans"/>
                        <a:cs typeface="Open Sans"/>
                        <a:sym typeface="Open Sans"/>
                      </a:endParaRPr>
                    </a:p>
                  </a:txBody>
                  <a:tcPr marL="28575" marR="28575" marT="19050" marB="19050">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0"/>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Alternative Fuels - Demand Side Actions</a:t>
            </a:r>
            <a:endParaRPr>
              <a:solidFill>
                <a:srgbClr val="1B65AC"/>
              </a:solidFill>
              <a:latin typeface="Montserrat"/>
              <a:ea typeface="Montserrat"/>
              <a:cs typeface="Montserrat"/>
              <a:sym typeface="Montserrat"/>
            </a:endParaRPr>
          </a:p>
        </p:txBody>
      </p:sp>
      <p:graphicFrame>
        <p:nvGraphicFramePr>
          <p:cNvPr id="554" name="Google Shape;554;p80"/>
          <p:cNvGraphicFramePr/>
          <p:nvPr/>
        </p:nvGraphicFramePr>
        <p:xfrm>
          <a:off x="550013" y="823913"/>
          <a:ext cx="7877175" cy="3469704"/>
        </p:xfrm>
        <a:graphic>
          <a:graphicData uri="http://schemas.openxmlformats.org/drawingml/2006/table">
            <a:tbl>
              <a:tblPr>
                <a:noFill/>
                <a:tableStyleId>{D5C6A80D-5FB6-4CC2-AD4F-6228A133F98A}</a:tableStyleId>
              </a:tblPr>
              <a:tblGrid>
                <a:gridCol w="3200400">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tblGrid>
              <a:tr h="276225">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Action</a:t>
                      </a:r>
                      <a:endParaRPr sz="1600" b="1">
                        <a:solidFill>
                          <a:srgbClr val="FFFFFF"/>
                        </a:solidFill>
                        <a:latin typeface="Open Sans"/>
                        <a:ea typeface="Open Sans"/>
                        <a:cs typeface="Open Sans"/>
                        <a:sym typeface="Open Sans"/>
                      </a:endParaRPr>
                    </a:p>
                  </a:txBody>
                  <a:tcPr marL="28575" marR="28575" marT="19050" marB="19050" anchor="b">
                    <a:solidFill>
                      <a:srgbClr val="17B1DC"/>
                    </a:solidFill>
                  </a:tcPr>
                </a:tc>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Specification</a:t>
                      </a:r>
                      <a:endParaRPr sz="1600" b="1">
                        <a:solidFill>
                          <a:srgbClr val="FFFFFF"/>
                        </a:solidFill>
                        <a:latin typeface="Open Sans"/>
                        <a:ea typeface="Open Sans"/>
                        <a:cs typeface="Open Sans"/>
                        <a:sym typeface="Open Sans"/>
                      </a:endParaRPr>
                    </a:p>
                  </a:txBody>
                  <a:tcPr marL="28575" marR="28575" marT="19050" marB="19050" anchor="b">
                    <a:solidFill>
                      <a:srgbClr val="17B1DC"/>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in residential space conditioning</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&amp; natural gas heat pumps by 2040</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in residential water heating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&amp; natural gas heat pumps by 2040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commercial space conditioning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and natural gas heat pumps by 2040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commercial water heating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50% of new sales for existing buildings are electric and natural gas heat pumps by 2040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524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Adoption of hydrogen into residential homes</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Deploy clean hydrogen fuel cells for homes - 5% of homes will have hydrogen fuel cell by 2030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762000">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Zero emission commercial use vehicles</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Percentage of new sales by 2035</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- 100% Classes 2b–3 trucks - </a:t>
                      </a:r>
                      <a:r>
                        <a:rPr lang="en" sz="1000" b="1">
                          <a:latin typeface="Open Sans"/>
                          <a:ea typeface="Open Sans"/>
                          <a:cs typeface="Open Sans"/>
                          <a:sym typeface="Open Sans"/>
                        </a:rPr>
                        <a:t>80% EV, 20% ZEV</a:t>
                      </a:r>
                      <a:r>
                        <a:rPr lang="en" sz="1000">
                          <a:latin typeface="Open Sans"/>
                          <a:ea typeface="Open Sans"/>
                          <a:cs typeface="Open Sans"/>
                          <a:sym typeface="Open Sans"/>
                        </a:rPr>
                        <a:t> (vans, medium pickup trucks)</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- 90% Classes 4–8 trucks - </a:t>
                      </a:r>
                      <a:r>
                        <a:rPr lang="en" sz="1000" b="1">
                          <a:latin typeface="Open Sans"/>
                          <a:ea typeface="Open Sans"/>
                          <a:cs typeface="Open Sans"/>
                          <a:sym typeface="Open Sans"/>
                        </a:rPr>
                        <a:t>50% EV, 50% ZEV </a:t>
                      </a:r>
                      <a:r>
                        <a:rPr lang="en" sz="1000">
                          <a:latin typeface="Open Sans"/>
                          <a:ea typeface="Open Sans"/>
                          <a:cs typeface="Open Sans"/>
                          <a:sym typeface="Open Sans"/>
                        </a:rPr>
                        <a:t>(delivery trucks, delivery/service vans, lighter truck tractors, bucket trucks)</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- 80% Class 8 truck tractors - </a:t>
                      </a:r>
                      <a:r>
                        <a:rPr lang="en" sz="1000" b="1">
                          <a:latin typeface="Open Sans"/>
                          <a:ea typeface="Open Sans"/>
                          <a:cs typeface="Open Sans"/>
                          <a:sym typeface="Open Sans"/>
                        </a:rPr>
                        <a:t>20% EV, 80% ZEV</a:t>
                      </a:r>
                      <a:endParaRPr sz="1000" b="1">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Hydrogen and RNG into industrial processes</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Deploy green hydrogen and RNG in industries - 70% Hydrogen/RNG adoption by 2050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1"/>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Alternative Fuels - Demand Side Actions</a:t>
            </a:r>
            <a:endParaRPr>
              <a:solidFill>
                <a:srgbClr val="1B65AC"/>
              </a:solidFill>
              <a:latin typeface="Montserrat"/>
              <a:ea typeface="Montserrat"/>
              <a:cs typeface="Montserrat"/>
              <a:sym typeface="Montserrat"/>
            </a:endParaRPr>
          </a:p>
        </p:txBody>
      </p:sp>
      <p:graphicFrame>
        <p:nvGraphicFramePr>
          <p:cNvPr id="560" name="Google Shape;560;p81"/>
          <p:cNvGraphicFramePr/>
          <p:nvPr/>
        </p:nvGraphicFramePr>
        <p:xfrm>
          <a:off x="633400" y="1137725"/>
          <a:ext cx="7877175" cy="1811211"/>
        </p:xfrm>
        <a:graphic>
          <a:graphicData uri="http://schemas.openxmlformats.org/drawingml/2006/table">
            <a:tbl>
              <a:tblPr>
                <a:noFill/>
                <a:tableStyleId>{D5C6A80D-5FB6-4CC2-AD4F-6228A133F98A}</a:tableStyleId>
              </a:tblPr>
              <a:tblGrid>
                <a:gridCol w="3200400">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tblGrid>
              <a:tr h="285750">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Action</a:t>
                      </a:r>
                      <a:endParaRPr sz="1600" b="1">
                        <a:solidFill>
                          <a:srgbClr val="FFFFFF"/>
                        </a:solidFill>
                        <a:latin typeface="Open Sans"/>
                        <a:ea typeface="Open Sans"/>
                        <a:cs typeface="Open Sans"/>
                        <a:sym typeface="Open Sans"/>
                      </a:endParaRPr>
                    </a:p>
                  </a:txBody>
                  <a:tcPr marL="28575" marR="28575" marT="19050" marB="19050" anchor="b">
                    <a:lnT w="9525" cap="flat" cmpd="sng">
                      <a:solidFill>
                        <a:srgbClr val="CCCCCC"/>
                      </a:solidFill>
                      <a:prstDash val="solid"/>
                      <a:round/>
                      <a:headEnd type="none" w="sm" len="sm"/>
                      <a:tailEnd type="none" w="sm" len="sm"/>
                    </a:lnT>
                    <a:solidFill>
                      <a:srgbClr val="17B1DC"/>
                    </a:solidFill>
                  </a:tcPr>
                </a:tc>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Specification</a:t>
                      </a:r>
                      <a:endParaRPr sz="1600" b="1">
                        <a:solidFill>
                          <a:srgbClr val="FFFFFF"/>
                        </a:solidFill>
                        <a:latin typeface="Open Sans"/>
                        <a:ea typeface="Open Sans"/>
                        <a:cs typeface="Open Sans"/>
                        <a:sym typeface="Open Sans"/>
                      </a:endParaRPr>
                    </a:p>
                  </a:txBody>
                  <a:tcPr marL="28575" marR="28575" marT="19050" marB="19050" anchor="b">
                    <a:lnT w="9525" cap="flat" cmpd="sng">
                      <a:solidFill>
                        <a:srgbClr val="CCCCCC"/>
                      </a:solidFill>
                      <a:prstDash val="solid"/>
                      <a:round/>
                      <a:headEnd type="none" w="sm" len="sm"/>
                      <a:tailEnd type="none" w="sm" len="sm"/>
                    </a:lnT>
                    <a:solidFill>
                      <a:srgbClr val="17B1DC"/>
                    </a:solidFill>
                  </a:tcPr>
                </a:tc>
                <a:extLst>
                  <a:ext uri="{0D108BD9-81ED-4DB2-BD59-A6C34878D82A}">
                    <a16:rowId xmlns:a16="http://schemas.microsoft.com/office/drawing/2014/main" val="10000"/>
                  </a:ext>
                </a:extLst>
              </a:tr>
              <a:tr h="3524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Clean hydrogen in the natural gas grid</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New round of standards for appliances and equipment beyond those codified in 2021 - 15% hydrogen injected into the natural gas distribution system by 2035</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RNG in the natural gas grid</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Use full RNG potential of 87.5 tBTU by 2050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In-state production of RNG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Produce sufficient RNG to provide 6% of RNG demand within the state by 2050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In-state production of clean hydrogen</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Produce sufficient hydrogen to provide 50% of hydrogen demand within the state</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564"/>
        </a:solidFill>
        <a:effectLst/>
      </p:bgPr>
    </p:bg>
    <p:spTree>
      <p:nvGrpSpPr>
        <p:cNvPr id="1" name="Shape 92"/>
        <p:cNvGrpSpPr/>
        <p:nvPr/>
      </p:nvGrpSpPr>
      <p:grpSpPr>
        <a:xfrm>
          <a:off x="0" y="0"/>
          <a:ext cx="0" cy="0"/>
          <a:chOff x="0" y="0"/>
          <a:chExt cx="0" cy="0"/>
        </a:xfrm>
      </p:grpSpPr>
      <p:sp>
        <p:nvSpPr>
          <p:cNvPr id="93" name="Google Shape;93;p19"/>
          <p:cNvSpPr txBox="1"/>
          <p:nvPr/>
        </p:nvSpPr>
        <p:spPr>
          <a:xfrm>
            <a:off x="529750" y="2886650"/>
            <a:ext cx="8168700" cy="75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3700">
                <a:solidFill>
                  <a:schemeClr val="lt1"/>
                </a:solidFill>
                <a:latin typeface="Open Sans Light"/>
                <a:ea typeface="Open Sans Light"/>
                <a:cs typeface="Open Sans Light"/>
                <a:sym typeface="Open Sans Light"/>
              </a:rPr>
              <a:t>Project Overview</a:t>
            </a:r>
            <a:endParaRPr sz="3700">
              <a:solidFill>
                <a:schemeClr val="lt1"/>
              </a:solidFill>
              <a:latin typeface="Open Sans Light"/>
              <a:ea typeface="Open Sans Light"/>
              <a:cs typeface="Open Sans Light"/>
              <a:sym typeface="Open Sans Light"/>
            </a:endParaRPr>
          </a:p>
        </p:txBody>
      </p:sp>
      <p:pic>
        <p:nvPicPr>
          <p:cNvPr id="94" name="Google Shape;94;p19"/>
          <p:cNvPicPr preferRelativeResize="0"/>
          <p:nvPr/>
        </p:nvPicPr>
        <p:blipFill rotWithShape="1">
          <a:blip r:embed="rId3">
            <a:alphaModFix/>
          </a:blip>
          <a:srcRect r="63952"/>
          <a:stretch/>
        </p:blipFill>
        <p:spPr>
          <a:xfrm>
            <a:off x="658051" y="4561650"/>
            <a:ext cx="515274" cy="1667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2"/>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Hybrid - Demand Side Actions</a:t>
            </a:r>
            <a:endParaRPr>
              <a:solidFill>
                <a:srgbClr val="1B65AC"/>
              </a:solidFill>
              <a:latin typeface="Montserrat"/>
              <a:ea typeface="Montserrat"/>
              <a:cs typeface="Montserrat"/>
              <a:sym typeface="Montserrat"/>
            </a:endParaRPr>
          </a:p>
        </p:txBody>
      </p:sp>
      <p:graphicFrame>
        <p:nvGraphicFramePr>
          <p:cNvPr id="566" name="Google Shape;566;p82"/>
          <p:cNvGraphicFramePr/>
          <p:nvPr/>
        </p:nvGraphicFramePr>
        <p:xfrm>
          <a:off x="550000" y="1056700"/>
          <a:ext cx="7877175" cy="2391093"/>
        </p:xfrm>
        <a:graphic>
          <a:graphicData uri="http://schemas.openxmlformats.org/drawingml/2006/table">
            <a:tbl>
              <a:tblPr>
                <a:noFill/>
                <a:tableStyleId>{D5C6A80D-5FB6-4CC2-AD4F-6228A133F98A}</a:tableStyleId>
              </a:tblPr>
              <a:tblGrid>
                <a:gridCol w="3200400">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tblGrid>
              <a:tr h="276225">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Action</a:t>
                      </a:r>
                      <a:endParaRPr sz="1600" b="1">
                        <a:solidFill>
                          <a:srgbClr val="FFFFFF"/>
                        </a:solidFill>
                        <a:latin typeface="Open Sans"/>
                        <a:ea typeface="Open Sans"/>
                        <a:cs typeface="Open Sans"/>
                        <a:sym typeface="Open Sans"/>
                      </a:endParaRPr>
                    </a:p>
                  </a:txBody>
                  <a:tcPr marL="28575" marR="28575" marT="19050" marB="19050" anchor="b">
                    <a:solidFill>
                      <a:srgbClr val="17B1DC"/>
                    </a:solidFill>
                  </a:tcPr>
                </a:tc>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Specification</a:t>
                      </a:r>
                      <a:endParaRPr sz="1600" b="1">
                        <a:solidFill>
                          <a:srgbClr val="FFFFFF"/>
                        </a:solidFill>
                        <a:latin typeface="Open Sans"/>
                        <a:ea typeface="Open Sans"/>
                        <a:cs typeface="Open Sans"/>
                        <a:sym typeface="Open Sans"/>
                      </a:endParaRPr>
                    </a:p>
                  </a:txBody>
                  <a:tcPr marL="28575" marR="28575" marT="19050" marB="19050" anchor="b">
                    <a:solidFill>
                      <a:srgbClr val="17B1DC"/>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residential space conditioning</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heat pumps by 2040</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residential water heating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heat pumps by 2040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commercial space conditioning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95% of new sales for existing buildings are electric heat pumps by 2040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Heat pumps commercial water heating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50% of new sales for existing buildings are electric heat pumps by 2040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762000">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Zero emission commercial use vehicles</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Percentage of new sales by 2035</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- 100% Classes 2b–3 trucks - </a:t>
                      </a:r>
                      <a:r>
                        <a:rPr lang="en" sz="1000" b="1">
                          <a:latin typeface="Open Sans"/>
                          <a:ea typeface="Open Sans"/>
                          <a:cs typeface="Open Sans"/>
                          <a:sym typeface="Open Sans"/>
                        </a:rPr>
                        <a:t>80% EV, 20% ZEV</a:t>
                      </a:r>
                      <a:r>
                        <a:rPr lang="en" sz="1000">
                          <a:latin typeface="Open Sans"/>
                          <a:ea typeface="Open Sans"/>
                          <a:cs typeface="Open Sans"/>
                          <a:sym typeface="Open Sans"/>
                        </a:rPr>
                        <a:t> (vans, medium pickup trucks)</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- 90% Classes 4–8 trucks - </a:t>
                      </a:r>
                      <a:r>
                        <a:rPr lang="en" sz="1000" b="1">
                          <a:latin typeface="Open Sans"/>
                          <a:ea typeface="Open Sans"/>
                          <a:cs typeface="Open Sans"/>
                          <a:sym typeface="Open Sans"/>
                        </a:rPr>
                        <a:t>50% EV, 50% ZEV </a:t>
                      </a:r>
                      <a:r>
                        <a:rPr lang="en" sz="1000">
                          <a:latin typeface="Open Sans"/>
                          <a:ea typeface="Open Sans"/>
                          <a:cs typeface="Open Sans"/>
                          <a:sym typeface="Open Sans"/>
                        </a:rPr>
                        <a:t>(delivery trucks, delivery/service vans, lighter truck tractors, bucket trucks)</a:t>
                      </a:r>
                      <a:endParaRPr sz="1000">
                        <a:latin typeface="Open Sans"/>
                        <a:ea typeface="Open Sans"/>
                        <a:cs typeface="Open Sans"/>
                        <a:sym typeface="Open Sans"/>
                      </a:endParaRPr>
                    </a:p>
                    <a:p>
                      <a:pPr marL="0" lvl="0" indent="0" algn="l" rtl="0">
                        <a:lnSpc>
                          <a:spcPct val="115000"/>
                        </a:lnSpc>
                        <a:spcBef>
                          <a:spcPts val="0"/>
                        </a:spcBef>
                        <a:spcAft>
                          <a:spcPts val="0"/>
                        </a:spcAft>
                        <a:buNone/>
                      </a:pPr>
                      <a:r>
                        <a:rPr lang="en" sz="1000">
                          <a:latin typeface="Open Sans"/>
                          <a:ea typeface="Open Sans"/>
                          <a:cs typeface="Open Sans"/>
                          <a:sym typeface="Open Sans"/>
                        </a:rPr>
                        <a:t>- 80% Class 8 truck tractors - </a:t>
                      </a:r>
                      <a:r>
                        <a:rPr lang="en" sz="1000" b="1">
                          <a:latin typeface="Open Sans"/>
                          <a:ea typeface="Open Sans"/>
                          <a:cs typeface="Open Sans"/>
                          <a:sym typeface="Open Sans"/>
                        </a:rPr>
                        <a:t>20% EV, 80% ZEV</a:t>
                      </a:r>
                      <a:endParaRPr sz="1000" b="1">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Hydrogen and RNG into industrial processes</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Deploy green hydrogen and RNG in industries - 70% Hydrogen/RNG adoption by 2050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3"/>
          <p:cNvSpPr txBox="1">
            <a:spLocks noGrp="1"/>
          </p:cNvSpPr>
          <p:nvPr>
            <p:ph type="title"/>
          </p:nvPr>
        </p:nvSpPr>
        <p:spPr>
          <a:xfrm>
            <a:off x="311700" y="227875"/>
            <a:ext cx="83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B65AC"/>
                </a:solidFill>
                <a:latin typeface="Montserrat"/>
                <a:ea typeface="Montserrat"/>
                <a:cs typeface="Montserrat"/>
                <a:sym typeface="Montserrat"/>
              </a:rPr>
              <a:t>Hybrid - Demand Side Actions</a:t>
            </a:r>
            <a:endParaRPr>
              <a:solidFill>
                <a:srgbClr val="1B65AC"/>
              </a:solidFill>
              <a:latin typeface="Montserrat"/>
              <a:ea typeface="Montserrat"/>
              <a:cs typeface="Montserrat"/>
              <a:sym typeface="Montserrat"/>
            </a:endParaRPr>
          </a:p>
        </p:txBody>
      </p:sp>
      <p:graphicFrame>
        <p:nvGraphicFramePr>
          <p:cNvPr id="572" name="Google Shape;572;p83"/>
          <p:cNvGraphicFramePr/>
          <p:nvPr/>
        </p:nvGraphicFramePr>
        <p:xfrm>
          <a:off x="633413" y="1219075"/>
          <a:ext cx="7877175" cy="2215833"/>
        </p:xfrm>
        <a:graphic>
          <a:graphicData uri="http://schemas.openxmlformats.org/drawingml/2006/table">
            <a:tbl>
              <a:tblPr>
                <a:noFill/>
                <a:tableStyleId>{D5C6A80D-5FB6-4CC2-AD4F-6228A133F98A}</a:tableStyleId>
              </a:tblPr>
              <a:tblGrid>
                <a:gridCol w="3200400">
                  <a:extLst>
                    <a:ext uri="{9D8B030D-6E8A-4147-A177-3AD203B41FA5}">
                      <a16:colId xmlns:a16="http://schemas.microsoft.com/office/drawing/2014/main" val="20000"/>
                    </a:ext>
                  </a:extLst>
                </a:gridCol>
                <a:gridCol w="4676775">
                  <a:extLst>
                    <a:ext uri="{9D8B030D-6E8A-4147-A177-3AD203B41FA5}">
                      <a16:colId xmlns:a16="http://schemas.microsoft.com/office/drawing/2014/main" val="20001"/>
                    </a:ext>
                  </a:extLst>
                </a:gridCol>
              </a:tblGrid>
              <a:tr h="285750">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Action</a:t>
                      </a:r>
                      <a:endParaRPr sz="1600" b="1">
                        <a:solidFill>
                          <a:srgbClr val="FFFFFF"/>
                        </a:solidFill>
                        <a:latin typeface="Open Sans"/>
                        <a:ea typeface="Open Sans"/>
                        <a:cs typeface="Open Sans"/>
                        <a:sym typeface="Open Sans"/>
                      </a:endParaRPr>
                    </a:p>
                  </a:txBody>
                  <a:tcPr marL="28575" marR="28575" marT="19050" marB="19050" anchor="b">
                    <a:lnT w="9525" cap="flat" cmpd="sng">
                      <a:solidFill>
                        <a:srgbClr val="CCCCCC"/>
                      </a:solidFill>
                      <a:prstDash val="solid"/>
                      <a:round/>
                      <a:headEnd type="none" w="sm" len="sm"/>
                      <a:tailEnd type="none" w="sm" len="sm"/>
                    </a:lnT>
                    <a:solidFill>
                      <a:srgbClr val="17B1DC"/>
                    </a:solidFill>
                  </a:tcPr>
                </a:tc>
                <a:tc>
                  <a:txBody>
                    <a:bodyPr/>
                    <a:lstStyle/>
                    <a:p>
                      <a:pPr marL="0" lvl="0" indent="0" algn="ctr" rtl="0">
                        <a:lnSpc>
                          <a:spcPct val="115000"/>
                        </a:lnSpc>
                        <a:spcBef>
                          <a:spcPts val="0"/>
                        </a:spcBef>
                        <a:spcAft>
                          <a:spcPts val="0"/>
                        </a:spcAft>
                        <a:buNone/>
                      </a:pPr>
                      <a:r>
                        <a:rPr lang="en" sz="1600" b="1">
                          <a:solidFill>
                            <a:srgbClr val="FFFFFF"/>
                          </a:solidFill>
                          <a:latin typeface="Open Sans"/>
                          <a:ea typeface="Open Sans"/>
                          <a:cs typeface="Open Sans"/>
                          <a:sym typeface="Open Sans"/>
                        </a:rPr>
                        <a:t>Specification</a:t>
                      </a:r>
                      <a:endParaRPr sz="1600" b="1">
                        <a:solidFill>
                          <a:srgbClr val="FFFFFF"/>
                        </a:solidFill>
                        <a:latin typeface="Open Sans"/>
                        <a:ea typeface="Open Sans"/>
                        <a:cs typeface="Open Sans"/>
                        <a:sym typeface="Open Sans"/>
                      </a:endParaRPr>
                    </a:p>
                  </a:txBody>
                  <a:tcPr marL="28575" marR="28575" marT="19050" marB="19050" anchor="b">
                    <a:lnT w="9525" cap="flat" cmpd="sng">
                      <a:solidFill>
                        <a:srgbClr val="CCCCCC"/>
                      </a:solidFill>
                      <a:prstDash val="solid"/>
                      <a:round/>
                      <a:headEnd type="none" w="sm" len="sm"/>
                      <a:tailEnd type="none" w="sm" len="sm"/>
                    </a:lnT>
                    <a:solidFill>
                      <a:srgbClr val="17B1DC"/>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Enable distributed energy resources</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20 TWh of rooftop solar PV generation by 2035</a:t>
                      </a:r>
                      <a:endParaRPr sz="1000">
                        <a:latin typeface="Open Sans"/>
                        <a:ea typeface="Open Sans"/>
                        <a:cs typeface="Open Sans"/>
                        <a:sym typeface="Open Sans"/>
                      </a:endParaRPr>
                    </a:p>
                  </a:txBody>
                  <a:tcPr marL="28575" marR="28575" marT="19050" marB="19050">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524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Enhance energy storage</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Add storage capability to 25% of residential non-apartment building stock by 2035, assume each storage unit is specified to 14 kWh</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524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Clean hydrogen in the natural gas grid</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New round of standards for appliances and equipment beyond those codified in 2021 - 15% hydrogen injected into the natural gas distribution system by 2035</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RNG in the natural gas grid</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Use full RNG potential of 87.5 tBTU by 2050</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In-state production of RNG</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Produce sufficient RNG to provide 6% of RNG demand within the state</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In-state production of clean hydrogen</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Open Sans"/>
                          <a:ea typeface="Open Sans"/>
                          <a:cs typeface="Open Sans"/>
                          <a:sym typeface="Open Sans"/>
                        </a:rPr>
                        <a:t>Produce sufficient hydrogen to provide 50% of hydrogen demand within the state</a:t>
                      </a:r>
                      <a:endParaRPr sz="1000">
                        <a:latin typeface="Open Sans"/>
                        <a:ea typeface="Open Sans"/>
                        <a:cs typeface="Open Sans"/>
                        <a:sym typeface="Open Sans"/>
                      </a:endParaRPr>
                    </a:p>
                  </a:txBody>
                  <a:tcPr marL="28575" marR="28575" marT="19050" marB="19050">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98"/>
        <p:cNvGrpSpPr/>
        <p:nvPr/>
      </p:nvGrpSpPr>
      <p:grpSpPr>
        <a:xfrm>
          <a:off x="0" y="0"/>
          <a:ext cx="0" cy="0"/>
          <a:chOff x="0" y="0"/>
          <a:chExt cx="0" cy="0"/>
        </a:xfrm>
      </p:grpSpPr>
      <p:sp>
        <p:nvSpPr>
          <p:cNvPr id="99" name="Google Shape;99;p20"/>
          <p:cNvSpPr txBox="1"/>
          <p:nvPr/>
        </p:nvSpPr>
        <p:spPr>
          <a:xfrm>
            <a:off x="464850" y="292350"/>
            <a:ext cx="8214300" cy="208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600">
                <a:solidFill>
                  <a:srgbClr val="FFFFFF"/>
                </a:solidFill>
                <a:latin typeface="Open Sans Light"/>
                <a:ea typeface="Open Sans Light"/>
                <a:cs typeface="Open Sans Light"/>
                <a:sym typeface="Open Sans Light"/>
              </a:rPr>
              <a:t>Why is the Commission undertaking this examination?</a:t>
            </a:r>
            <a:endParaRPr sz="2600">
              <a:solidFill>
                <a:srgbClr val="FFFFFF"/>
              </a:solidFill>
              <a:latin typeface="Open Sans Light"/>
              <a:ea typeface="Open Sans Light"/>
              <a:cs typeface="Open Sans Light"/>
              <a:sym typeface="Open Sans Light"/>
            </a:endParaRPr>
          </a:p>
          <a:p>
            <a:pPr marL="0" lvl="0" indent="0" algn="l" rtl="0">
              <a:lnSpc>
                <a:spcPct val="115000"/>
              </a:lnSpc>
              <a:spcBef>
                <a:spcPts val="1600"/>
              </a:spcBef>
              <a:spcAft>
                <a:spcPts val="0"/>
              </a:spcAft>
              <a:buClr>
                <a:schemeClr val="dk1"/>
              </a:buClr>
              <a:buSzPts val="1100"/>
              <a:buFont typeface="Arial"/>
              <a:buNone/>
            </a:pPr>
            <a:endParaRPr sz="3100">
              <a:solidFill>
                <a:srgbClr val="FFFFFF"/>
              </a:solidFill>
            </a:endParaRPr>
          </a:p>
          <a:p>
            <a:pPr marL="0" lvl="0" indent="0" algn="l" rtl="0">
              <a:lnSpc>
                <a:spcPct val="115000"/>
              </a:lnSpc>
              <a:spcBef>
                <a:spcPts val="1600"/>
              </a:spcBef>
              <a:spcAft>
                <a:spcPts val="1600"/>
              </a:spcAft>
              <a:buClr>
                <a:schemeClr val="dk1"/>
              </a:buClr>
              <a:buSzPts val="1100"/>
              <a:buFont typeface="Arial"/>
              <a:buNone/>
            </a:pPr>
            <a:endParaRPr sz="3100">
              <a:solidFill>
                <a:schemeClr val="lt1"/>
              </a:solidFill>
              <a:latin typeface="Open Sans Light"/>
              <a:ea typeface="Open Sans Light"/>
              <a:cs typeface="Open Sans Light"/>
              <a:sym typeface="Open Sans Light"/>
            </a:endParaRPr>
          </a:p>
        </p:txBody>
      </p:sp>
      <p:sp>
        <p:nvSpPr>
          <p:cNvPr id="100" name="Google Shape;100;p20"/>
          <p:cNvSpPr txBox="1"/>
          <p:nvPr/>
        </p:nvSpPr>
        <p:spPr>
          <a:xfrm>
            <a:off x="504250" y="1207425"/>
            <a:ext cx="8053800" cy="340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u="sng">
                <a:solidFill>
                  <a:srgbClr val="FFFFFF"/>
                </a:solidFill>
                <a:latin typeface="Open Sans"/>
                <a:ea typeface="Open Sans"/>
                <a:cs typeface="Open Sans"/>
                <a:sym typeface="Open Sans"/>
              </a:rPr>
              <a:t>Senate Bill 5092, section 143</a:t>
            </a:r>
            <a:r>
              <a:rPr lang="en" b="1">
                <a:solidFill>
                  <a:srgbClr val="FFFFFF"/>
                </a:solidFill>
                <a:latin typeface="Open Sans"/>
                <a:ea typeface="Open Sans"/>
                <a:cs typeface="Open Sans"/>
                <a:sym typeface="Open Sans"/>
              </a:rPr>
              <a:t> </a:t>
            </a:r>
            <a:r>
              <a:rPr lang="en">
                <a:solidFill>
                  <a:srgbClr val="FFFFFF"/>
                </a:solidFill>
                <a:latin typeface="Open Sans"/>
                <a:ea typeface="Open Sans"/>
                <a:cs typeface="Open Sans"/>
                <a:sym typeface="Open Sans"/>
              </a:rPr>
              <a:t>provided funding for the Commission to:</a:t>
            </a: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FFFFFF"/>
                </a:solidFill>
                <a:latin typeface="Open Sans"/>
                <a:ea typeface="Open Sans"/>
                <a:cs typeface="Open Sans"/>
                <a:sym typeface="Open Sans"/>
              </a:rPr>
              <a:t>“examine feasible and practical pathways for investor-owned electric and natural gas utilities to contribute their share to greenhouse gas emissions reductions as described in RCW 70A.45.020, and the impacts of energy decarbonization on residential and commercial customers and the electrical and natural gas utilities that serve them.”</a:t>
            </a: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b="1" u="sng">
                <a:solidFill>
                  <a:srgbClr val="FFFFFF"/>
                </a:solidFill>
                <a:latin typeface="Open Sans"/>
                <a:ea typeface="Open Sans"/>
                <a:cs typeface="Open Sans"/>
                <a:sym typeface="Open Sans"/>
              </a:rPr>
              <a:t>RCW 70A.45.020</a:t>
            </a:r>
            <a:r>
              <a:rPr lang="en" b="1">
                <a:solidFill>
                  <a:srgbClr val="FFFFFF"/>
                </a:solidFill>
                <a:latin typeface="Open Sans"/>
                <a:ea typeface="Open Sans"/>
                <a:cs typeface="Open Sans"/>
                <a:sym typeface="Open Sans"/>
              </a:rPr>
              <a:t> </a:t>
            </a:r>
            <a:r>
              <a:rPr lang="en">
                <a:solidFill>
                  <a:srgbClr val="FFFFFF"/>
                </a:solidFill>
                <a:latin typeface="Open Sans"/>
                <a:ea typeface="Open Sans"/>
                <a:cs typeface="Open Sans"/>
                <a:sym typeface="Open Sans"/>
              </a:rPr>
              <a:t>states that Washington shall limit anthropogenic emissions of greenhouse gases (GHGs) as follows:</a:t>
            </a: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FFFFFF"/>
                </a:solidFill>
                <a:latin typeface="Open Sans"/>
                <a:ea typeface="Open Sans"/>
                <a:cs typeface="Open Sans"/>
                <a:sym typeface="Open Sans"/>
              </a:rPr>
              <a:t>(i) By 2020, reduce GHGs to 1990 levels, or 90.5 million metric tons;</a:t>
            </a: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FFFFFF"/>
                </a:solidFill>
                <a:latin typeface="Open Sans"/>
                <a:ea typeface="Open Sans"/>
                <a:cs typeface="Open Sans"/>
                <a:sym typeface="Open Sans"/>
              </a:rPr>
              <a:t>(ii) By 2030, reduce GHGs to 50 million metric tons, or 45% below 1990 levels;</a:t>
            </a: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FFFFFF"/>
                </a:solidFill>
                <a:latin typeface="Open Sans"/>
                <a:ea typeface="Open Sans"/>
                <a:cs typeface="Open Sans"/>
                <a:sym typeface="Open Sans"/>
              </a:rPr>
              <a:t>(iii) By 2040, reduce GHGs to 27 million metric tons, or 70% below 1990 levels;</a:t>
            </a:r>
            <a:endParaRPr>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a:solidFill>
                  <a:srgbClr val="FFFFFF"/>
                </a:solidFill>
                <a:latin typeface="Open Sans"/>
                <a:ea typeface="Open Sans"/>
                <a:cs typeface="Open Sans"/>
                <a:sym typeface="Open Sans"/>
              </a:rPr>
              <a:t>(iv) By 2050, reduce GHGs to 5 million metric tons, or 95% below 1990 levels.</a:t>
            </a:r>
            <a:endParaRPr>
              <a:solidFill>
                <a:srgbClr val="FFFFFF"/>
              </a:solidFill>
              <a:latin typeface="Open Sans"/>
              <a:ea typeface="Open Sans"/>
              <a:cs typeface="Open Sans"/>
              <a:sym typeface="Open Sans"/>
            </a:endParaRPr>
          </a:p>
          <a:p>
            <a:pPr marL="0" lvl="0" indent="0" algn="l" rtl="0">
              <a:lnSpc>
                <a:spcPct val="120000"/>
              </a:lnSpc>
              <a:spcBef>
                <a:spcPts val="600"/>
              </a:spcBef>
              <a:spcAft>
                <a:spcPts val="0"/>
              </a:spcAft>
              <a:buNone/>
            </a:pPr>
            <a:endParaRPr sz="11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104"/>
        <p:cNvGrpSpPr/>
        <p:nvPr/>
      </p:nvGrpSpPr>
      <p:grpSpPr>
        <a:xfrm>
          <a:off x="0" y="0"/>
          <a:ext cx="0" cy="0"/>
          <a:chOff x="0" y="0"/>
          <a:chExt cx="0" cy="0"/>
        </a:xfrm>
      </p:grpSpPr>
      <p:sp>
        <p:nvSpPr>
          <p:cNvPr id="105" name="Google Shape;105;p21"/>
          <p:cNvSpPr txBox="1"/>
          <p:nvPr/>
        </p:nvSpPr>
        <p:spPr>
          <a:xfrm>
            <a:off x="487900" y="513325"/>
            <a:ext cx="8214300" cy="14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3100">
                <a:solidFill>
                  <a:srgbClr val="FFFFFF"/>
                </a:solidFill>
                <a:latin typeface="Open Sans Light"/>
                <a:ea typeface="Open Sans Light"/>
                <a:cs typeface="Open Sans Light"/>
                <a:sym typeface="Open Sans Light"/>
              </a:rPr>
              <a:t>Senate Bill 5092, section 143 requirements</a:t>
            </a:r>
            <a:endParaRPr sz="3100">
              <a:solidFill>
                <a:srgbClr val="FFFFFF"/>
              </a:solidFill>
              <a:latin typeface="Open Sans Light"/>
              <a:ea typeface="Open Sans Light"/>
              <a:cs typeface="Open Sans Light"/>
              <a:sym typeface="Open Sans Light"/>
            </a:endParaRPr>
          </a:p>
          <a:p>
            <a:pPr marL="0" lvl="0" indent="0" algn="l" rtl="0">
              <a:lnSpc>
                <a:spcPct val="115000"/>
              </a:lnSpc>
              <a:spcBef>
                <a:spcPts val="1600"/>
              </a:spcBef>
              <a:spcAft>
                <a:spcPts val="1600"/>
              </a:spcAft>
              <a:buClr>
                <a:schemeClr val="dk1"/>
              </a:buClr>
              <a:buSzPts val="1100"/>
              <a:buFont typeface="Arial"/>
              <a:buNone/>
            </a:pPr>
            <a:endParaRPr sz="3100">
              <a:solidFill>
                <a:schemeClr val="lt1"/>
              </a:solidFill>
              <a:latin typeface="Open Sans Light"/>
              <a:ea typeface="Open Sans Light"/>
              <a:cs typeface="Open Sans Light"/>
              <a:sym typeface="Open Sans Light"/>
            </a:endParaRPr>
          </a:p>
        </p:txBody>
      </p:sp>
      <p:sp>
        <p:nvSpPr>
          <p:cNvPr id="106" name="Google Shape;106;p21"/>
          <p:cNvSpPr txBox="1"/>
          <p:nvPr/>
        </p:nvSpPr>
        <p:spPr>
          <a:xfrm>
            <a:off x="602450" y="1237900"/>
            <a:ext cx="7688100" cy="345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FFFFFF"/>
                </a:solidFill>
                <a:latin typeface="Open Sans"/>
                <a:ea typeface="Open Sans"/>
                <a:cs typeface="Open Sans"/>
                <a:sym typeface="Open Sans"/>
              </a:rPr>
              <a:t>The examination must identify and consider:</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0"/>
              </a:spcAft>
              <a:buNone/>
            </a:pPr>
            <a:r>
              <a:rPr lang="en" sz="1200">
                <a:solidFill>
                  <a:srgbClr val="FFFFFF"/>
                </a:solidFill>
                <a:latin typeface="Open Sans"/>
                <a:ea typeface="Open Sans"/>
                <a:cs typeface="Open Sans"/>
                <a:sym typeface="Open Sans"/>
              </a:rPr>
              <a:t>“(i) How natural gas utilities can decarbonize;</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0"/>
              </a:spcAft>
              <a:buNone/>
            </a:pPr>
            <a:r>
              <a:rPr lang="en" sz="1200">
                <a:solidFill>
                  <a:srgbClr val="FFFFFF"/>
                </a:solidFill>
                <a:latin typeface="Open Sans"/>
                <a:ea typeface="Open Sans"/>
                <a:cs typeface="Open Sans"/>
                <a:sym typeface="Open Sans"/>
              </a:rPr>
              <a:t>(ii) The impacts of increased electrification on the ability of electric utilities to deliver services to current natural gas customers reliably and affordably;</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0"/>
              </a:spcAft>
              <a:buNone/>
            </a:pPr>
            <a:r>
              <a:rPr lang="en" sz="1200">
                <a:solidFill>
                  <a:srgbClr val="FFFFFF"/>
                </a:solidFill>
                <a:latin typeface="Open Sans"/>
                <a:ea typeface="Open Sans"/>
                <a:cs typeface="Open Sans"/>
                <a:sym typeface="Open Sans"/>
              </a:rPr>
              <a:t>(iii) The ability of electric utilities to procure and deliver electric power to reliably meet that load;</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0"/>
              </a:spcAft>
              <a:buNone/>
            </a:pPr>
            <a:r>
              <a:rPr lang="en" sz="1200">
                <a:solidFill>
                  <a:srgbClr val="FFFFFF"/>
                </a:solidFill>
                <a:latin typeface="Open Sans"/>
                <a:ea typeface="Open Sans"/>
                <a:cs typeface="Open Sans"/>
                <a:sym typeface="Open Sans"/>
              </a:rPr>
              <a:t>(iv) The impact on regional electric system resource adequacy, and the transmission and distribution infrastructure requirements for such a transition;</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0"/>
              </a:spcAft>
              <a:buNone/>
            </a:pPr>
            <a:r>
              <a:rPr lang="en" sz="1200">
                <a:solidFill>
                  <a:srgbClr val="FFFFFF"/>
                </a:solidFill>
                <a:latin typeface="Open Sans"/>
                <a:ea typeface="Open Sans"/>
                <a:cs typeface="Open Sans"/>
                <a:sym typeface="Open Sans"/>
              </a:rPr>
              <a:t>(v) The costs and benefits to residential and commercial customers, including environmental, health, and economic benefits;</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0"/>
              </a:spcAft>
              <a:buNone/>
            </a:pPr>
            <a:r>
              <a:rPr lang="en" sz="1200">
                <a:solidFill>
                  <a:srgbClr val="FFFFFF"/>
                </a:solidFill>
                <a:latin typeface="Open Sans"/>
                <a:ea typeface="Open Sans"/>
                <a:cs typeface="Open Sans"/>
                <a:sym typeface="Open Sans"/>
              </a:rPr>
              <a:t>(vi) Equity considerations and impacts to low-income customers and highly impacted communities; and</a:t>
            </a:r>
            <a:endParaRPr sz="1200">
              <a:solidFill>
                <a:srgbClr val="FFFFFF"/>
              </a:solidFill>
              <a:latin typeface="Open Sans"/>
              <a:ea typeface="Open Sans"/>
              <a:cs typeface="Open Sans"/>
              <a:sym typeface="Open Sans"/>
            </a:endParaRPr>
          </a:p>
          <a:p>
            <a:pPr marL="279400" lvl="0" indent="0" algn="l" rtl="0">
              <a:lnSpc>
                <a:spcPct val="115000"/>
              </a:lnSpc>
              <a:spcBef>
                <a:spcPts val="600"/>
              </a:spcBef>
              <a:spcAft>
                <a:spcPts val="600"/>
              </a:spcAft>
              <a:buNone/>
            </a:pPr>
            <a:r>
              <a:rPr lang="en" sz="1200">
                <a:solidFill>
                  <a:srgbClr val="FFFFFF"/>
                </a:solidFill>
                <a:latin typeface="Open Sans"/>
                <a:ea typeface="Open Sans"/>
                <a:cs typeface="Open Sans"/>
                <a:sym typeface="Open Sans"/>
              </a:rPr>
              <a:t>(vii) Potential regulatory policy changes to facilitate decarbonization of the services that gas companies provide while ensuring customer rates are fair, just, reasonable, and sufficient.”</a:t>
            </a:r>
            <a:endParaRPr sz="1100">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5340</Words>
  <Application>Microsoft Office PowerPoint</Application>
  <PresentationFormat>On-screen Show (16:9)</PresentationFormat>
  <Paragraphs>791</Paragraphs>
  <Slides>71</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Open Sans Light</vt:lpstr>
      <vt:lpstr>Montserrat</vt:lpstr>
      <vt:lpstr>Lato</vt:lpstr>
      <vt:lpstr>Arial</vt:lpstr>
      <vt:lpstr>Open Sans</vt:lpstr>
      <vt:lpstr>Simple Light</vt:lpstr>
      <vt:lpstr>Washington Energy Decarbonization Examination</vt:lpstr>
      <vt:lpstr>PowerPoint Presentation</vt:lpstr>
      <vt:lpstr>PowerPoint Presentation</vt:lpstr>
      <vt:lpstr>PowerPoint Presentation</vt:lpstr>
      <vt:lpstr>Agenda</vt:lpstr>
      <vt:lpstr>Today’s To Dos</vt:lpstr>
      <vt:lpstr>PowerPoint Presentation</vt:lpstr>
      <vt:lpstr>PowerPoint Presentation</vt:lpstr>
      <vt:lpstr>PowerPoint Presentation</vt:lpstr>
      <vt:lpstr>PowerPoint Presentation</vt:lpstr>
      <vt:lpstr>What we’ve done so far</vt:lpstr>
      <vt:lpstr>PowerPoint Presentation</vt:lpstr>
      <vt:lpstr>What is Scenario? </vt:lpstr>
      <vt:lpstr>Common Actions</vt:lpstr>
      <vt:lpstr>Low-Carbon Scenarios </vt:lpstr>
      <vt:lpstr>Install heat pumps for heating system in existing residential buildings</vt:lpstr>
      <vt:lpstr>What we heard - Common Actions</vt:lpstr>
      <vt:lpstr>What we heard - Electrification</vt:lpstr>
      <vt:lpstr>What we heard - Electrification</vt:lpstr>
      <vt:lpstr>What we heard - Electrification</vt:lpstr>
      <vt:lpstr>What we heard - Alternative Fuels</vt:lpstr>
      <vt:lpstr>What we heard - Alternative Fuels</vt:lpstr>
      <vt:lpstr>What we heard - Scenarios</vt:lpstr>
      <vt:lpstr>Summary</vt:lpstr>
      <vt:lpstr>Emission Reduction Wedges</vt:lpstr>
      <vt:lpstr>Emission Reduction Wedges</vt:lpstr>
      <vt:lpstr>Emission Reduction Wedges</vt:lpstr>
      <vt:lpstr>Summary</vt:lpstr>
      <vt:lpstr>Summary</vt:lpstr>
      <vt:lpstr>Emissions by Sector and Fuel</vt:lpstr>
      <vt:lpstr>Emissions by Sector and Fuel</vt:lpstr>
      <vt:lpstr>Emissions by Sector and Fuel</vt:lpstr>
      <vt:lpstr>Energy Use by Sector and Fuel</vt:lpstr>
      <vt:lpstr>Energy Use by Sector and Fuel</vt:lpstr>
      <vt:lpstr>Energy Use by Sector and Fuel</vt:lpstr>
      <vt:lpstr>PowerPoint Presentation</vt:lpstr>
      <vt:lpstr>PowerPoint Presentation</vt:lpstr>
      <vt:lpstr>Hourly Demand Calibration</vt:lpstr>
      <vt:lpstr>Hourly Demand Calibration</vt:lpstr>
      <vt:lpstr>Hourly Demand Calibration</vt:lpstr>
      <vt:lpstr>Supply</vt:lpstr>
      <vt:lpstr>Supply</vt:lpstr>
      <vt:lpstr>Demand Projections</vt:lpstr>
      <vt:lpstr>PowerPoint Presentation</vt:lpstr>
      <vt:lpstr>Feedback Lab </vt:lpstr>
      <vt:lpstr>Feedback Lab </vt:lpstr>
      <vt:lpstr>Feedback Lab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Engagement Approach</vt:lpstr>
      <vt:lpstr>PowerPoint Presentation</vt:lpstr>
      <vt:lpstr>PowerPoint Presentation</vt:lpstr>
      <vt:lpstr>BAP Actions</vt:lpstr>
      <vt:lpstr>Common Actions - Both Scenarios</vt:lpstr>
      <vt:lpstr>Electrification - Demand Side Actions</vt:lpstr>
      <vt:lpstr>Alternative Fuels - Demand Side Actions</vt:lpstr>
      <vt:lpstr>Alternative Fuels - Demand Side Actions</vt:lpstr>
      <vt:lpstr>Hybrid - Demand Side Actions</vt:lpstr>
      <vt:lpstr>Hybrid - Demand Side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Energy Decarbonization Examination</dc:title>
  <cp:lastModifiedBy>Chris Strashok</cp:lastModifiedBy>
  <cp:revision>1</cp:revision>
  <dcterms:modified xsi:type="dcterms:W3CDTF">2023-01-04T18:46:26Z</dcterms:modified>
</cp:coreProperties>
</file>